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Nunito SemiBold"/>
      <p:regular r:id="rId89"/>
      <p:bold r:id="rId90"/>
      <p:italic r:id="rId91"/>
      <p:boldItalic r:id="rId92"/>
    </p:embeddedFont>
    <p:embeddedFont>
      <p:font typeface="Nunito"/>
      <p:regular r:id="rId93"/>
      <p:bold r:id="rId94"/>
      <p:italic r:id="rId95"/>
      <p:boldItalic r:id="rId96"/>
    </p:embeddedFont>
    <p:embeddedFont>
      <p:font typeface="Nunito ExtraBold"/>
      <p:bold r:id="rId97"/>
      <p:boldItalic r:id="rId98"/>
    </p:embeddedFont>
    <p:embeddedFont>
      <p:font typeface="Roboto Mono"/>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7BA603-86D1-492A-B8A1-A5F02FCC0121}">
  <a:tblStyle styleId="{1F7BA603-86D1-492A-B8A1-A5F02FCC0121}" styleName="Table_0">
    <a:wholeTbl>
      <a:tcTxStyle b="off" i="off">
        <a:font>
          <a:latin typeface="Arial"/>
          <a:ea typeface="Arial"/>
          <a:cs typeface="Arial"/>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5B9BD5"/>
              </a:solidFill>
              <a:prstDash val="solid"/>
              <a:round/>
              <a:headEnd len="sm" w="sm" type="none"/>
              <a:tailEnd len="sm" w="sm" type="none"/>
            </a:ln>
          </a:top>
          <a:bottom>
            <a:ln cap="flat" cmpd="sng" w="12700">
              <a:solidFill>
                <a:srgbClr val="5B9BD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fill>
          <a:solidFill>
            <a:srgbClr val="5B9BD5">
              <a:alpha val="20000"/>
            </a:srgbClr>
          </a:solidFill>
        </a:fill>
      </a:tcStyle>
    </a:band1H>
    <a:band2H>
      <a:tcTxStyle b="off" i="off"/>
    </a:band2H>
    <a:band1V>
      <a:tcTxStyle b="off" i="off"/>
      <a:tcStyle>
        <a:fill>
          <a:solidFill>
            <a:srgbClr val="5B9BD5">
              <a:alpha val="20000"/>
            </a:srgbClr>
          </a:solidFill>
        </a:fill>
      </a:tcStyle>
    </a:band1V>
    <a:band2V>
      <a:tcTxStyle b="off" i="off"/>
    </a:band2V>
    <a:lastCol>
      <a:tcTxStyle b="on" i="off"/>
    </a:lastCol>
    <a:firstCol>
      <a:tcTxStyle b="on" i="off"/>
    </a:firstCol>
    <a:lastRow>
      <a:tcTxStyle b="on" i="off"/>
      <a:tcStyle>
        <a:tcBdr>
          <a:top>
            <a:ln cap="flat" cmpd="sng" w="12700">
              <a:solidFill>
                <a:srgbClr val="5B9BD5"/>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12700">
              <a:solidFill>
                <a:srgbClr val="5B9BD5"/>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 styleId="{DB5D40BB-10E1-4656-895B-F461E3124D3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2" Type="http://schemas.openxmlformats.org/officeDocument/2006/relationships/font" Target="fonts/RobotoMono-boldItalic.fntdata"/><Relationship Id="rId101" Type="http://schemas.openxmlformats.org/officeDocument/2006/relationships/font" Target="fonts/RobotoMono-italic.fntdata"/><Relationship Id="rId100" Type="http://schemas.openxmlformats.org/officeDocument/2006/relationships/font" Target="fonts/RobotoMono-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Nunito-italic.fntdata"/><Relationship Id="rId94" Type="http://schemas.openxmlformats.org/officeDocument/2006/relationships/font" Target="fonts/Nunito-bold.fntdata"/><Relationship Id="rId97" Type="http://schemas.openxmlformats.org/officeDocument/2006/relationships/font" Target="fonts/NunitoExtraBold-bold.fntdata"/><Relationship Id="rId96" Type="http://schemas.openxmlformats.org/officeDocument/2006/relationships/font" Target="fonts/Nunito-boldItalic.fntdata"/><Relationship Id="rId11" Type="http://schemas.openxmlformats.org/officeDocument/2006/relationships/slide" Target="slides/slide4.xml"/><Relationship Id="rId99" Type="http://schemas.openxmlformats.org/officeDocument/2006/relationships/font" Target="fonts/RobotoMono-regular.fntdata"/><Relationship Id="rId10" Type="http://schemas.openxmlformats.org/officeDocument/2006/relationships/slide" Target="slides/slide3.xml"/><Relationship Id="rId98" Type="http://schemas.openxmlformats.org/officeDocument/2006/relationships/font" Target="fonts/NunitoExtraBold-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NunitoSemiBold-italic.fntdata"/><Relationship Id="rId90" Type="http://schemas.openxmlformats.org/officeDocument/2006/relationships/font" Target="fonts/NunitoSemiBold-bold.fntdata"/><Relationship Id="rId93" Type="http://schemas.openxmlformats.org/officeDocument/2006/relationships/font" Target="fonts/Nunito-regular.fntdata"/><Relationship Id="rId92" Type="http://schemas.openxmlformats.org/officeDocument/2006/relationships/font" Target="fonts/NunitoSemiBold-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font" Target="fonts/NunitoSemiBold-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63ef3a5479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363ef3a5479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744358aa0a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3744358aa0a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744358aa0a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3744358aa0a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38ae96738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738ae9673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738ae96738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3738ae9673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738ae96738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738ae9673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738ae96738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3738ae96738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738ae96738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738ae96738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738ae96738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3738ae96738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738ae96738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3738ae96738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38ae96738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738ae96738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63ef3a5479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63ef3a5479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738ae96738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3738ae9673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3ef3a5479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363ef3a5479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738ae96738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3738ae96738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738ae96738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3738ae96738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63ef3a5479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363ef3a5479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738ae96738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3738ae96738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738ae96738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3738ae96738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738ae96738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738ae96738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738ae96738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3738ae96738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738ae96738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738ae96738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738ae96738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3738ae96738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3ef3a5479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63ef3a5479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63ef3a5479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363ef3a5479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63ef3a5479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63ef3a5479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63ef3a5479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363ef3a5479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63ef3a5479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363ef3a5479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63ef3a5479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363ef3a5479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738ae9673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3738ae9673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63ef3a5479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63ef3a5479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738ae96738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3738ae96738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63ef3a5479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363ef3a5479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738ae96738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738ae9673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738ae96738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3738ae96738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738ae96738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3738ae96738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63ef3a5479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363ef3a5479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63ef3a5479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63ef3a5479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738ae96738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3738ae96738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738ae96738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3738ae96738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738ae96738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3738ae96738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738ae96738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3738ae96738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738ae96738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3738ae96738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63ef3a54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363ef3a5479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738ae9673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3738ae96738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63ef3a5479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363ef3a5479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63ef3a547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363ef3a5479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63ef3a547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363ef3a5479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38ae96738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738ae9673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63ef3a547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363ef3a5479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738ae9673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3738ae96738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63ef3a547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363ef3a5479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63ef3a547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363ef3a5479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63ef3a547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363ef3a5479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63ef3a547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363ef3a5479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744358aa0a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3744358aa0a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738ae96738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3738ae96738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738ae96738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3738ae9673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63ef3a547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363ef3a547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63ef3a54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363ef3a54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63ef3a547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363ef3a5479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63ef3a547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363ef3a5479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63ef3a547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363ef3a5479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3ef3a54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63ef3a5479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63ef3a547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363ef3a5479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63ef3a547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363ef3a5479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63ef3a547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363ef3a5479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63ef3a547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363ef3a5479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63ef3a5479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63ef3a5479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63ef3a54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363ef3a5479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3" name="Google Shape;6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
        <p:nvSpPr>
          <p:cNvPr id="675" name="Google Shape;675;p13: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Proprietary content. ©Great Learning. All Rights Reserved. Unauthorized use or distribution prohibited</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44358aa0a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3744358aa0a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2210208" y="744575"/>
            <a:ext cx="66222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p:txBody>
      </p:sp>
      <p:sp>
        <p:nvSpPr>
          <p:cNvPr id="16" name="Google Shape;16;p2"/>
          <p:cNvSpPr txBox="1"/>
          <p:nvPr>
            <p:ph idx="1" type="subTitle"/>
          </p:nvPr>
        </p:nvSpPr>
        <p:spPr>
          <a:xfrm>
            <a:off x="2210202" y="2834125"/>
            <a:ext cx="66222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47" name="Shape 47"/>
        <p:cNvGrpSpPr/>
        <p:nvPr/>
      </p:nvGrpSpPr>
      <p:grpSpPr>
        <a:xfrm>
          <a:off x="0" y="0"/>
          <a:ext cx="0" cy="0"/>
          <a:chOff x="0" y="0"/>
          <a:chExt cx="0" cy="0"/>
        </a:xfrm>
      </p:grpSpPr>
      <p:sp>
        <p:nvSpPr>
          <p:cNvPr id="48" name="Google Shape;48;p11"/>
          <p:cNvSpPr/>
          <p:nvPr/>
        </p:nvSpPr>
        <p:spPr>
          <a:xfrm>
            <a:off x="1" y="-335"/>
            <a:ext cx="9144600" cy="5143800"/>
          </a:xfrm>
          <a:prstGeom prst="rect">
            <a:avLst/>
          </a:prstGeom>
          <a:solidFill>
            <a:srgbClr val="0E39A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A close up of a logo&#10;&#10;Description automatically generated" id="49" name="Google Shape;49;p11"/>
          <p:cNvPicPr preferRelativeResize="0"/>
          <p:nvPr/>
        </p:nvPicPr>
        <p:blipFill rotWithShape="1">
          <a:blip r:embed="rId2">
            <a:alphaModFix/>
          </a:blip>
          <a:srcRect b="19149" l="42816" r="37293" t="18358"/>
          <a:stretch/>
        </p:blipFill>
        <p:spPr>
          <a:xfrm>
            <a:off x="6052536" y="514443"/>
            <a:ext cx="2095112" cy="3703320"/>
          </a:xfrm>
          <a:prstGeom prst="rect">
            <a:avLst/>
          </a:prstGeom>
          <a:noFill/>
          <a:ln>
            <a:noFill/>
          </a:ln>
        </p:spPr>
      </p:pic>
      <p:sp>
        <p:nvSpPr>
          <p:cNvPr id="50" name="Google Shape;50;p11"/>
          <p:cNvSpPr txBox="1"/>
          <p:nvPr>
            <p:ph type="title"/>
          </p:nvPr>
        </p:nvSpPr>
        <p:spPr>
          <a:xfrm>
            <a:off x="70129" y="6703219"/>
            <a:ext cx="15008700" cy="697800"/>
          </a:xfrm>
          <a:prstGeom prst="rect">
            <a:avLst/>
          </a:prstGeom>
          <a:noFill/>
          <a:ln>
            <a:noFill/>
          </a:ln>
        </p:spPr>
        <p:txBody>
          <a:bodyPr anchorCtr="0" anchor="t" bIns="0" lIns="0" spcFirstLastPara="1" rIns="0" wrap="square" tIns="12850">
            <a:noAutofit/>
          </a:bodyPr>
          <a:lstStyle>
            <a:lvl1pPr lvl="0" marR="0" algn="l">
              <a:lnSpc>
                <a:spcPct val="100000"/>
              </a:lnSpc>
              <a:spcBef>
                <a:spcPts val="0"/>
              </a:spcBef>
              <a:spcAft>
                <a:spcPts val="0"/>
              </a:spcAft>
              <a:buSzPts val="2200"/>
              <a:buNone/>
              <a:defRPr b="0" i="0" sz="2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9pPr>
          </a:lstStyle>
          <a:p/>
        </p:txBody>
      </p:sp>
      <p:sp>
        <p:nvSpPr>
          <p:cNvPr id="51" name="Google Shape;51;p11"/>
          <p:cNvSpPr txBox="1"/>
          <p:nvPr/>
        </p:nvSpPr>
        <p:spPr>
          <a:xfrm>
            <a:off x="334565" y="1676232"/>
            <a:ext cx="4372800" cy="17907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4500"/>
              <a:buFont typeface="Calibri"/>
              <a:buNone/>
            </a:pPr>
            <a:r>
              <a:rPr b="0" i="0" lang="en" sz="3300" u="none" cap="none" strike="noStrike">
                <a:solidFill>
                  <a:schemeClr val="lt1"/>
                </a:solidFill>
                <a:latin typeface="Nunito ExtraBold"/>
                <a:ea typeface="Nunito ExtraBold"/>
                <a:cs typeface="Nunito ExtraBold"/>
                <a:sym typeface="Nunito ExtraBold"/>
              </a:rPr>
              <a:t>Happy Learning !</a:t>
            </a:r>
            <a:endParaRPr b="0" i="0" sz="3300" u="none" cap="none" strike="noStrike">
              <a:solidFill>
                <a:schemeClr val="lt1"/>
              </a:solidFill>
              <a:latin typeface="Nunito ExtraBold"/>
              <a:ea typeface="Nunito ExtraBold"/>
              <a:cs typeface="Nunito ExtraBold"/>
              <a:sym typeface="Nunito ExtraBold"/>
            </a:endParaRPr>
          </a:p>
        </p:txBody>
      </p:sp>
      <p:pic>
        <p:nvPicPr>
          <p:cNvPr id="52" name="Google Shape;52;p11"/>
          <p:cNvPicPr preferRelativeResize="0"/>
          <p:nvPr/>
        </p:nvPicPr>
        <p:blipFill rotWithShape="1">
          <a:blip r:embed="rId3">
            <a:alphaModFix/>
          </a:blip>
          <a:srcRect b="0" l="0" r="0" t="0"/>
          <a:stretch/>
        </p:blipFill>
        <p:spPr>
          <a:xfrm>
            <a:off x="295874" y="683275"/>
            <a:ext cx="3757725" cy="825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2" name="Shape 62"/>
        <p:cNvGrpSpPr/>
        <p:nvPr/>
      </p:nvGrpSpPr>
      <p:grpSpPr>
        <a:xfrm>
          <a:off x="0" y="0"/>
          <a:ext cx="0" cy="0"/>
          <a:chOff x="0" y="0"/>
          <a:chExt cx="0" cy="0"/>
        </a:xfrm>
      </p:grpSpPr>
      <p:sp>
        <p:nvSpPr>
          <p:cNvPr id="63" name="Google Shape;63;p13"/>
          <p:cNvSpPr/>
          <p:nvPr/>
        </p:nvSpPr>
        <p:spPr>
          <a:xfrm>
            <a:off x="1" y="-335"/>
            <a:ext cx="9144600" cy="5143800"/>
          </a:xfrm>
          <a:prstGeom prst="rect">
            <a:avLst/>
          </a:prstGeom>
          <a:solidFill>
            <a:srgbClr val="0E39A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A close up of a logo&#10;&#10;Description automatically generated" id="64" name="Google Shape;64;p13"/>
          <p:cNvPicPr preferRelativeResize="0"/>
          <p:nvPr/>
        </p:nvPicPr>
        <p:blipFill rotWithShape="1">
          <a:blip r:embed="rId2">
            <a:alphaModFix/>
          </a:blip>
          <a:srcRect b="19149" l="42816" r="37293" t="18358"/>
          <a:stretch/>
        </p:blipFill>
        <p:spPr>
          <a:xfrm>
            <a:off x="6052536" y="514443"/>
            <a:ext cx="2095112" cy="3703320"/>
          </a:xfrm>
          <a:prstGeom prst="rect">
            <a:avLst/>
          </a:prstGeom>
          <a:noFill/>
          <a:ln>
            <a:noFill/>
          </a:ln>
        </p:spPr>
      </p:pic>
      <p:sp>
        <p:nvSpPr>
          <p:cNvPr id="65" name="Google Shape;65;p13"/>
          <p:cNvSpPr txBox="1"/>
          <p:nvPr>
            <p:ph type="title"/>
          </p:nvPr>
        </p:nvSpPr>
        <p:spPr>
          <a:xfrm>
            <a:off x="70129" y="6703219"/>
            <a:ext cx="15008700" cy="697800"/>
          </a:xfrm>
          <a:prstGeom prst="rect">
            <a:avLst/>
          </a:prstGeom>
          <a:noFill/>
          <a:ln>
            <a:noFill/>
          </a:ln>
        </p:spPr>
        <p:txBody>
          <a:bodyPr anchorCtr="0" anchor="t" bIns="0" lIns="0" spcFirstLastPara="1" rIns="0" wrap="square" tIns="12850">
            <a:noAutofit/>
          </a:bodyPr>
          <a:lstStyle>
            <a:lvl1pPr lvl="0" marR="0" algn="l">
              <a:lnSpc>
                <a:spcPct val="100000"/>
              </a:lnSpc>
              <a:spcBef>
                <a:spcPts val="0"/>
              </a:spcBef>
              <a:spcAft>
                <a:spcPts val="0"/>
              </a:spcAft>
              <a:buSzPts val="2200"/>
              <a:buNone/>
              <a:defRPr b="0" i="0" sz="2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2500"/>
              <a:buNone/>
              <a:defRPr b="0" i="0" sz="1100" u="none" cap="none" strike="noStrike">
                <a:solidFill>
                  <a:srgbClr val="000000"/>
                </a:solidFill>
                <a:latin typeface="Arial"/>
                <a:ea typeface="Arial"/>
                <a:cs typeface="Arial"/>
                <a:sym typeface="Arial"/>
              </a:defRPr>
            </a:lvl9pPr>
          </a:lstStyle>
          <a:p/>
        </p:txBody>
      </p:sp>
      <p:sp>
        <p:nvSpPr>
          <p:cNvPr id="66" name="Google Shape;66;p13"/>
          <p:cNvSpPr txBox="1"/>
          <p:nvPr/>
        </p:nvSpPr>
        <p:spPr>
          <a:xfrm>
            <a:off x="334565" y="1676232"/>
            <a:ext cx="4372800" cy="17907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4500"/>
              <a:buFont typeface="Calibri"/>
              <a:buNone/>
            </a:pPr>
            <a:r>
              <a:rPr b="0" i="0" lang="en" sz="3300" u="none" cap="none" strike="noStrike">
                <a:solidFill>
                  <a:schemeClr val="lt1"/>
                </a:solidFill>
                <a:latin typeface="Nunito ExtraBold"/>
                <a:ea typeface="Nunito ExtraBold"/>
                <a:cs typeface="Nunito ExtraBold"/>
                <a:sym typeface="Nunito ExtraBold"/>
              </a:rPr>
              <a:t>Happy Learning !</a:t>
            </a:r>
            <a:endParaRPr b="0" i="0" sz="3300" u="none" cap="none" strike="noStrike">
              <a:solidFill>
                <a:schemeClr val="lt1"/>
              </a:solidFill>
              <a:latin typeface="Nunito ExtraBold"/>
              <a:ea typeface="Nunito ExtraBold"/>
              <a:cs typeface="Nunito ExtraBold"/>
              <a:sym typeface="Nunito ExtraBold"/>
            </a:endParaRPr>
          </a:p>
        </p:txBody>
      </p:sp>
      <p:pic>
        <p:nvPicPr>
          <p:cNvPr id="67" name="Google Shape;67;p13"/>
          <p:cNvPicPr preferRelativeResize="0"/>
          <p:nvPr/>
        </p:nvPicPr>
        <p:blipFill rotWithShape="1">
          <a:blip r:embed="rId3">
            <a:alphaModFix/>
          </a:blip>
          <a:srcRect b="0" l="0" r="0" t="0"/>
          <a:stretch/>
        </p:blipFill>
        <p:spPr>
          <a:xfrm>
            <a:off x="421875" y="769949"/>
            <a:ext cx="3071452" cy="1261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 name="Shape 68"/>
        <p:cNvGrpSpPr/>
        <p:nvPr/>
      </p:nvGrpSpPr>
      <p:grpSpPr>
        <a:xfrm>
          <a:off x="0" y="0"/>
          <a:ext cx="0" cy="0"/>
          <a:chOff x="0" y="0"/>
          <a:chExt cx="0" cy="0"/>
        </a:xfrm>
      </p:grpSpPr>
      <p:sp>
        <p:nvSpPr>
          <p:cNvPr id="69" name="Google Shape;69;p14"/>
          <p:cNvSpPr txBox="1"/>
          <p:nvPr>
            <p:ph type="ctrTitle"/>
          </p:nvPr>
        </p:nvSpPr>
        <p:spPr>
          <a:xfrm>
            <a:off x="2210208" y="744575"/>
            <a:ext cx="66222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lgn="l">
              <a:lnSpc>
                <a:spcPct val="100000"/>
              </a:lnSpc>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p:txBody>
      </p:sp>
      <p:sp>
        <p:nvSpPr>
          <p:cNvPr id="70" name="Google Shape;70;p14"/>
          <p:cNvSpPr txBox="1"/>
          <p:nvPr>
            <p:ph idx="1" type="subTitle"/>
          </p:nvPr>
        </p:nvSpPr>
        <p:spPr>
          <a:xfrm>
            <a:off x="2210202" y="2834125"/>
            <a:ext cx="66222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gn="l">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p:txBody>
      </p:sp>
      <p:sp>
        <p:nvSpPr>
          <p:cNvPr id="73" name="Google Shape;73;p15"/>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6"/>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76" name="Google Shape;76;p16"/>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lvl1pPr indent="-323850" lvl="0" marL="457200" algn="l">
              <a:lnSpc>
                <a:spcPct val="115000"/>
              </a:lnSpc>
              <a:spcBef>
                <a:spcPts val="0"/>
              </a:spcBef>
              <a:spcAft>
                <a:spcPts val="0"/>
              </a:spcAft>
              <a:buSzPts val="1500"/>
              <a:buFont typeface="Nunito"/>
              <a:buChar char="●"/>
              <a:defRPr>
                <a:latin typeface="Nunito"/>
                <a:ea typeface="Nunito"/>
                <a:cs typeface="Nunito"/>
                <a:sym typeface="Nunito"/>
              </a:defRPr>
            </a:lvl1pPr>
            <a:lvl2pPr indent="-311150" lvl="1" marL="914400" algn="l">
              <a:lnSpc>
                <a:spcPct val="115000"/>
              </a:lnSpc>
              <a:spcBef>
                <a:spcPts val="1600"/>
              </a:spcBef>
              <a:spcAft>
                <a:spcPts val="0"/>
              </a:spcAft>
              <a:buSzPts val="1300"/>
              <a:buFont typeface="Nunito"/>
              <a:buChar char="○"/>
              <a:defRPr>
                <a:latin typeface="Nunito"/>
                <a:ea typeface="Nunito"/>
                <a:cs typeface="Nunito"/>
                <a:sym typeface="Nunito"/>
              </a:defRPr>
            </a:lvl2pPr>
            <a:lvl3pPr indent="-304800" lvl="2" marL="1371600" algn="l">
              <a:lnSpc>
                <a:spcPct val="115000"/>
              </a:lnSpc>
              <a:spcBef>
                <a:spcPts val="1600"/>
              </a:spcBef>
              <a:spcAft>
                <a:spcPts val="0"/>
              </a:spcAft>
              <a:buSzPts val="1200"/>
              <a:buFont typeface="Nunito"/>
              <a:buChar char="■"/>
              <a:defRPr>
                <a:latin typeface="Nunito"/>
                <a:ea typeface="Nunito"/>
                <a:cs typeface="Nunito"/>
                <a:sym typeface="Nunito"/>
              </a:defRPr>
            </a:lvl3pPr>
            <a:lvl4pPr indent="-298450" lvl="3" marL="1828800" algn="l">
              <a:lnSpc>
                <a:spcPct val="115000"/>
              </a:lnSpc>
              <a:spcBef>
                <a:spcPts val="1600"/>
              </a:spcBef>
              <a:spcAft>
                <a:spcPts val="0"/>
              </a:spcAft>
              <a:buSzPts val="1100"/>
              <a:buFont typeface="Nunito"/>
              <a:buChar char="●"/>
              <a:defRPr>
                <a:latin typeface="Nunito"/>
                <a:ea typeface="Nunito"/>
                <a:cs typeface="Nunito"/>
                <a:sym typeface="Nunito"/>
              </a:defRPr>
            </a:lvl4pPr>
            <a:lvl5pPr indent="-292100" lvl="4" marL="2286000" algn="l">
              <a:lnSpc>
                <a:spcPct val="115000"/>
              </a:lnSpc>
              <a:spcBef>
                <a:spcPts val="1600"/>
              </a:spcBef>
              <a:spcAft>
                <a:spcPts val="0"/>
              </a:spcAft>
              <a:buSzPts val="1000"/>
              <a:buFont typeface="Nunito"/>
              <a:buChar char="○"/>
              <a:defRPr>
                <a:latin typeface="Nunito"/>
                <a:ea typeface="Nunito"/>
                <a:cs typeface="Nunito"/>
                <a:sym typeface="Nunito"/>
              </a:defRPr>
            </a:lvl5pPr>
            <a:lvl6pPr indent="-285750" lvl="5" marL="2743200" algn="l">
              <a:lnSpc>
                <a:spcPct val="115000"/>
              </a:lnSpc>
              <a:spcBef>
                <a:spcPts val="1600"/>
              </a:spcBef>
              <a:spcAft>
                <a:spcPts val="0"/>
              </a:spcAft>
              <a:buSzPts val="900"/>
              <a:buFont typeface="Nunito"/>
              <a:buChar char="■"/>
              <a:defRPr>
                <a:latin typeface="Nunito"/>
                <a:ea typeface="Nunito"/>
                <a:cs typeface="Nunito"/>
                <a:sym typeface="Nunito"/>
              </a:defRPr>
            </a:lvl6pPr>
            <a:lvl7pPr indent="-279400" lvl="6" marL="3200400" algn="l">
              <a:lnSpc>
                <a:spcPct val="115000"/>
              </a:lnSpc>
              <a:spcBef>
                <a:spcPts val="1600"/>
              </a:spcBef>
              <a:spcAft>
                <a:spcPts val="0"/>
              </a:spcAft>
              <a:buSzPts val="800"/>
              <a:buFont typeface="Nunito"/>
              <a:buChar char="●"/>
              <a:defRPr>
                <a:latin typeface="Nunito"/>
                <a:ea typeface="Nunito"/>
                <a:cs typeface="Nunito"/>
                <a:sym typeface="Nunito"/>
              </a:defRPr>
            </a:lvl7pPr>
            <a:lvl8pPr indent="-273050" lvl="7" marL="3657600" algn="l">
              <a:lnSpc>
                <a:spcPct val="115000"/>
              </a:lnSpc>
              <a:spcBef>
                <a:spcPts val="1600"/>
              </a:spcBef>
              <a:spcAft>
                <a:spcPts val="0"/>
              </a:spcAft>
              <a:buSzPts val="700"/>
              <a:buFont typeface="Nunito"/>
              <a:buChar char="○"/>
              <a:defRPr>
                <a:latin typeface="Nunito"/>
                <a:ea typeface="Nunito"/>
                <a:cs typeface="Nunito"/>
                <a:sym typeface="Nunito"/>
              </a:defRPr>
            </a:lvl8pPr>
            <a:lvl9pPr indent="-266700" lvl="8" marL="4114800" algn="l">
              <a:lnSpc>
                <a:spcPct val="115000"/>
              </a:lnSpc>
              <a:spcBef>
                <a:spcPts val="1600"/>
              </a:spcBef>
              <a:spcAft>
                <a:spcPts val="1600"/>
              </a:spcAft>
              <a:buSzPts val="600"/>
              <a:buFont typeface="Nunito"/>
              <a:buChar char="■"/>
              <a:defRPr>
                <a:latin typeface="Nunito"/>
                <a:ea typeface="Nunito"/>
                <a:cs typeface="Nunito"/>
                <a:sym typeface="Nunito"/>
              </a:defRPr>
            </a:lvl9pPr>
          </a:lstStyle>
          <a:p/>
        </p:txBody>
      </p:sp>
      <p:sp>
        <p:nvSpPr>
          <p:cNvPr id="77" name="Google Shape;77;p16"/>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CUSTOM">
    <p:spTree>
      <p:nvGrpSpPr>
        <p:cNvPr id="78" name="Shape 78"/>
        <p:cNvGrpSpPr/>
        <p:nvPr/>
      </p:nvGrpSpPr>
      <p:grpSpPr>
        <a:xfrm>
          <a:off x="0" y="0"/>
          <a:ext cx="0" cy="0"/>
          <a:chOff x="0" y="0"/>
          <a:chExt cx="0" cy="0"/>
        </a:xfrm>
      </p:grpSpPr>
      <p:sp>
        <p:nvSpPr>
          <p:cNvPr id="79" name="Google Shape;79;p17"/>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graphicFrame>
        <p:nvGraphicFramePr>
          <p:cNvPr id="80" name="Google Shape;80;p17"/>
          <p:cNvGraphicFramePr/>
          <p:nvPr/>
        </p:nvGraphicFramePr>
        <p:xfrm>
          <a:off x="201942" y="833662"/>
          <a:ext cx="3000000" cy="3000000"/>
        </p:xfrm>
        <a:graphic>
          <a:graphicData uri="http://schemas.openxmlformats.org/drawingml/2006/table">
            <a:tbl>
              <a:tblPr bandRow="1" firstRow="1">
                <a:noFill/>
                <a:tableStyleId>{1F7BA603-86D1-492A-B8A1-A5F02FCC0121}</a:tableStyleId>
              </a:tblPr>
              <a:tblGrid>
                <a:gridCol w="883125"/>
                <a:gridCol w="3886050"/>
                <a:gridCol w="3886050"/>
              </a:tblGrid>
              <a:tr h="673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Cluster</a:t>
                      </a:r>
                      <a:endParaRPr sz="14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Cluster Profile </a:t>
                      </a:r>
                      <a:endParaRPr sz="14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Business Insights for Marketing Team</a:t>
                      </a:r>
                      <a:endParaRPr sz="14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7533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1</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High value customers who have many credit cards and prefer to engage online</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Engage Online – Set up priority calling in lines – Upsell and Cross sell premium products</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2</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baseline="30000"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3</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bl>
          </a:graphicData>
        </a:graphic>
      </p:graphicFrame>
      <p:sp>
        <p:nvSpPr>
          <p:cNvPr id="81" name="Google Shape;81;p17"/>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8"/>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84" name="Google Shape;84;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6" name="Google Shape;86;p18"/>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9"/>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89" name="Google Shape;89;p19"/>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2" name="Google Shape;92;p20"/>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6" name="Google Shape;96;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7" name="Google Shape;97;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23850" lvl="0" marL="457200" algn="l">
              <a:lnSpc>
                <a:spcPct val="115000"/>
              </a:lnSpc>
              <a:spcBef>
                <a:spcPts val="0"/>
              </a:spcBef>
              <a:spcAft>
                <a:spcPts val="0"/>
              </a:spcAft>
              <a:buSzPts val="1500"/>
              <a:buChar char="●"/>
              <a:defRPr/>
            </a:lvl1pPr>
            <a:lvl2pPr indent="-311150" lvl="1" marL="914400" algn="l">
              <a:lnSpc>
                <a:spcPct val="115000"/>
              </a:lnSpc>
              <a:spcBef>
                <a:spcPts val="1600"/>
              </a:spcBef>
              <a:spcAft>
                <a:spcPts val="0"/>
              </a:spcAft>
              <a:buSzPts val="1300"/>
              <a:buChar char="○"/>
              <a:defRPr/>
            </a:lvl2pPr>
            <a:lvl3pPr indent="-304800" lvl="2" marL="1371600" algn="l">
              <a:lnSpc>
                <a:spcPct val="115000"/>
              </a:lnSpc>
              <a:spcBef>
                <a:spcPts val="1600"/>
              </a:spcBef>
              <a:spcAft>
                <a:spcPts val="0"/>
              </a:spcAft>
              <a:buSzPts val="1200"/>
              <a:buChar char="■"/>
              <a:defRPr/>
            </a:lvl3pPr>
            <a:lvl4pPr indent="-298450" lvl="3" marL="1828800" algn="l">
              <a:lnSpc>
                <a:spcPct val="115000"/>
              </a:lnSpc>
              <a:spcBef>
                <a:spcPts val="1600"/>
              </a:spcBef>
              <a:spcAft>
                <a:spcPts val="0"/>
              </a:spcAft>
              <a:buSzPts val="1100"/>
              <a:buChar char="●"/>
              <a:defRPr/>
            </a:lvl4pPr>
            <a:lvl5pPr indent="-292100" lvl="4" marL="2286000" algn="l">
              <a:lnSpc>
                <a:spcPct val="115000"/>
              </a:lnSpc>
              <a:spcBef>
                <a:spcPts val="1600"/>
              </a:spcBef>
              <a:spcAft>
                <a:spcPts val="0"/>
              </a:spcAft>
              <a:buSzPts val="1000"/>
              <a:buChar char="○"/>
              <a:defRPr/>
            </a:lvl5pPr>
            <a:lvl6pPr indent="-285750" lvl="5" marL="2743200" algn="l">
              <a:lnSpc>
                <a:spcPct val="115000"/>
              </a:lnSpc>
              <a:spcBef>
                <a:spcPts val="1600"/>
              </a:spcBef>
              <a:spcAft>
                <a:spcPts val="0"/>
              </a:spcAft>
              <a:buSzPts val="900"/>
              <a:buChar char="■"/>
              <a:defRPr/>
            </a:lvl6pPr>
            <a:lvl7pPr indent="-279400" lvl="6" marL="3200400" algn="l">
              <a:lnSpc>
                <a:spcPct val="115000"/>
              </a:lnSpc>
              <a:spcBef>
                <a:spcPts val="1600"/>
              </a:spcBef>
              <a:spcAft>
                <a:spcPts val="0"/>
              </a:spcAft>
              <a:buSzPts val="800"/>
              <a:buChar char="●"/>
              <a:defRPr/>
            </a:lvl7pPr>
            <a:lvl8pPr indent="-273050" lvl="7" marL="3657600" algn="l">
              <a:lnSpc>
                <a:spcPct val="115000"/>
              </a:lnSpc>
              <a:spcBef>
                <a:spcPts val="1600"/>
              </a:spcBef>
              <a:spcAft>
                <a:spcPts val="0"/>
              </a:spcAft>
              <a:buSzPts val="700"/>
              <a:buChar char="○"/>
              <a:defRPr/>
            </a:lvl8pPr>
            <a:lvl9pPr indent="-266700" lvl="8" marL="4114800" algn="l">
              <a:lnSpc>
                <a:spcPct val="115000"/>
              </a:lnSpc>
              <a:spcBef>
                <a:spcPts val="1600"/>
              </a:spcBef>
              <a:spcAft>
                <a:spcPts val="1600"/>
              </a:spcAft>
              <a:buSzPts val="600"/>
              <a:buChar char="■"/>
              <a:defRPr/>
            </a:lvl9pPr>
          </a:lstStyle>
          <a:p/>
        </p:txBody>
      </p:sp>
      <p:sp>
        <p:nvSpPr>
          <p:cNvPr id="98" name="Google Shape;98;p21"/>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19" name="Google Shape;19;p3"/>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lvl1pPr indent="-323850" lvl="0" marL="457200" algn="l">
              <a:lnSpc>
                <a:spcPct val="115000"/>
              </a:lnSpc>
              <a:spcBef>
                <a:spcPts val="0"/>
              </a:spcBef>
              <a:spcAft>
                <a:spcPts val="0"/>
              </a:spcAft>
              <a:buSzPts val="1500"/>
              <a:buFont typeface="Nunito"/>
              <a:buChar char="●"/>
              <a:defRPr>
                <a:latin typeface="Nunito"/>
                <a:ea typeface="Nunito"/>
                <a:cs typeface="Nunito"/>
                <a:sym typeface="Nunito"/>
              </a:defRPr>
            </a:lvl1pPr>
            <a:lvl2pPr indent="-311150" lvl="1" marL="914400" algn="l">
              <a:lnSpc>
                <a:spcPct val="115000"/>
              </a:lnSpc>
              <a:spcBef>
                <a:spcPts val="1600"/>
              </a:spcBef>
              <a:spcAft>
                <a:spcPts val="0"/>
              </a:spcAft>
              <a:buSzPts val="1300"/>
              <a:buFont typeface="Nunito"/>
              <a:buChar char="○"/>
              <a:defRPr>
                <a:latin typeface="Nunito"/>
                <a:ea typeface="Nunito"/>
                <a:cs typeface="Nunito"/>
                <a:sym typeface="Nunito"/>
              </a:defRPr>
            </a:lvl2pPr>
            <a:lvl3pPr indent="-304800" lvl="2" marL="1371600" algn="l">
              <a:lnSpc>
                <a:spcPct val="115000"/>
              </a:lnSpc>
              <a:spcBef>
                <a:spcPts val="1600"/>
              </a:spcBef>
              <a:spcAft>
                <a:spcPts val="0"/>
              </a:spcAft>
              <a:buSzPts val="1200"/>
              <a:buFont typeface="Nunito"/>
              <a:buChar char="■"/>
              <a:defRPr>
                <a:latin typeface="Nunito"/>
                <a:ea typeface="Nunito"/>
                <a:cs typeface="Nunito"/>
                <a:sym typeface="Nunito"/>
              </a:defRPr>
            </a:lvl3pPr>
            <a:lvl4pPr indent="-298450" lvl="3" marL="1828800" algn="l">
              <a:lnSpc>
                <a:spcPct val="115000"/>
              </a:lnSpc>
              <a:spcBef>
                <a:spcPts val="1600"/>
              </a:spcBef>
              <a:spcAft>
                <a:spcPts val="0"/>
              </a:spcAft>
              <a:buSzPts val="1100"/>
              <a:buFont typeface="Nunito"/>
              <a:buChar char="●"/>
              <a:defRPr>
                <a:latin typeface="Nunito"/>
                <a:ea typeface="Nunito"/>
                <a:cs typeface="Nunito"/>
                <a:sym typeface="Nunito"/>
              </a:defRPr>
            </a:lvl4pPr>
            <a:lvl5pPr indent="-292100" lvl="4" marL="2286000" algn="l">
              <a:lnSpc>
                <a:spcPct val="115000"/>
              </a:lnSpc>
              <a:spcBef>
                <a:spcPts val="1600"/>
              </a:spcBef>
              <a:spcAft>
                <a:spcPts val="0"/>
              </a:spcAft>
              <a:buSzPts val="1000"/>
              <a:buFont typeface="Nunito"/>
              <a:buChar char="○"/>
              <a:defRPr>
                <a:latin typeface="Nunito"/>
                <a:ea typeface="Nunito"/>
                <a:cs typeface="Nunito"/>
                <a:sym typeface="Nunito"/>
              </a:defRPr>
            </a:lvl5pPr>
            <a:lvl6pPr indent="-285750" lvl="5" marL="2743200" algn="l">
              <a:lnSpc>
                <a:spcPct val="115000"/>
              </a:lnSpc>
              <a:spcBef>
                <a:spcPts val="1600"/>
              </a:spcBef>
              <a:spcAft>
                <a:spcPts val="0"/>
              </a:spcAft>
              <a:buSzPts val="900"/>
              <a:buFont typeface="Nunito"/>
              <a:buChar char="■"/>
              <a:defRPr>
                <a:latin typeface="Nunito"/>
                <a:ea typeface="Nunito"/>
                <a:cs typeface="Nunito"/>
                <a:sym typeface="Nunito"/>
              </a:defRPr>
            </a:lvl6pPr>
            <a:lvl7pPr indent="-279400" lvl="6" marL="3200400" algn="l">
              <a:lnSpc>
                <a:spcPct val="115000"/>
              </a:lnSpc>
              <a:spcBef>
                <a:spcPts val="1600"/>
              </a:spcBef>
              <a:spcAft>
                <a:spcPts val="0"/>
              </a:spcAft>
              <a:buSzPts val="800"/>
              <a:buFont typeface="Nunito"/>
              <a:buChar char="●"/>
              <a:defRPr>
                <a:latin typeface="Nunito"/>
                <a:ea typeface="Nunito"/>
                <a:cs typeface="Nunito"/>
                <a:sym typeface="Nunito"/>
              </a:defRPr>
            </a:lvl7pPr>
            <a:lvl8pPr indent="-273050" lvl="7" marL="3657600" algn="l">
              <a:lnSpc>
                <a:spcPct val="115000"/>
              </a:lnSpc>
              <a:spcBef>
                <a:spcPts val="1600"/>
              </a:spcBef>
              <a:spcAft>
                <a:spcPts val="0"/>
              </a:spcAft>
              <a:buSzPts val="700"/>
              <a:buFont typeface="Nunito"/>
              <a:buChar char="○"/>
              <a:defRPr>
                <a:latin typeface="Nunito"/>
                <a:ea typeface="Nunito"/>
                <a:cs typeface="Nunito"/>
                <a:sym typeface="Nunito"/>
              </a:defRPr>
            </a:lvl8pPr>
            <a:lvl9pPr indent="-266700" lvl="8" marL="4114800" algn="l">
              <a:lnSpc>
                <a:spcPct val="115000"/>
              </a:lnSpc>
              <a:spcBef>
                <a:spcPts val="1600"/>
              </a:spcBef>
              <a:spcAft>
                <a:spcPts val="1600"/>
              </a:spcAft>
              <a:buSzPts val="600"/>
              <a:buFont typeface="Nunito"/>
              <a:buChar char="■"/>
              <a:defRPr>
                <a:latin typeface="Nunito"/>
                <a:ea typeface="Nunito"/>
                <a:cs typeface="Nunito"/>
                <a:sym typeface="Nunito"/>
              </a:defRPr>
            </a:lvl9pPr>
          </a:lstStyle>
          <a:p/>
        </p:txBody>
      </p:sp>
      <p:sp>
        <p:nvSpPr>
          <p:cNvPr id="20" name="Google Shape;20;p3"/>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2"/>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E39A9"/>
              </a:buClr>
              <a:buSzPts val="3600"/>
              <a:buNone/>
              <a:defRPr sz="3600">
                <a:solidFill>
                  <a:srgbClr val="0E39A9"/>
                </a:solidFill>
              </a:defRPr>
            </a:lvl1pPr>
            <a:lvl2pPr lvl="1" algn="l">
              <a:lnSpc>
                <a:spcPct val="100000"/>
              </a:lnSpc>
              <a:spcBef>
                <a:spcPts val="0"/>
              </a:spcBef>
              <a:spcAft>
                <a:spcPts val="0"/>
              </a:spcAft>
              <a:buClr>
                <a:srgbClr val="0E39A9"/>
              </a:buClr>
              <a:buSzPts val="3600"/>
              <a:buNone/>
              <a:defRPr sz="3600">
                <a:solidFill>
                  <a:srgbClr val="0E39A9"/>
                </a:solidFill>
              </a:defRPr>
            </a:lvl2pPr>
            <a:lvl3pPr lvl="2" algn="l">
              <a:lnSpc>
                <a:spcPct val="100000"/>
              </a:lnSpc>
              <a:spcBef>
                <a:spcPts val="0"/>
              </a:spcBef>
              <a:spcAft>
                <a:spcPts val="0"/>
              </a:spcAft>
              <a:buClr>
                <a:srgbClr val="0E39A9"/>
              </a:buClr>
              <a:buSzPts val="3600"/>
              <a:buNone/>
              <a:defRPr sz="3600">
                <a:solidFill>
                  <a:srgbClr val="0E39A9"/>
                </a:solidFill>
              </a:defRPr>
            </a:lvl3pPr>
            <a:lvl4pPr lvl="3" algn="l">
              <a:lnSpc>
                <a:spcPct val="100000"/>
              </a:lnSpc>
              <a:spcBef>
                <a:spcPts val="0"/>
              </a:spcBef>
              <a:spcAft>
                <a:spcPts val="0"/>
              </a:spcAft>
              <a:buClr>
                <a:srgbClr val="0E39A9"/>
              </a:buClr>
              <a:buSzPts val="3600"/>
              <a:buNone/>
              <a:defRPr sz="3600">
                <a:solidFill>
                  <a:srgbClr val="0E39A9"/>
                </a:solidFill>
              </a:defRPr>
            </a:lvl4pPr>
            <a:lvl5pPr lvl="4" algn="l">
              <a:lnSpc>
                <a:spcPct val="100000"/>
              </a:lnSpc>
              <a:spcBef>
                <a:spcPts val="0"/>
              </a:spcBef>
              <a:spcAft>
                <a:spcPts val="0"/>
              </a:spcAft>
              <a:buClr>
                <a:srgbClr val="0E39A9"/>
              </a:buClr>
              <a:buSzPts val="3600"/>
              <a:buNone/>
              <a:defRPr sz="3600">
                <a:solidFill>
                  <a:srgbClr val="0E39A9"/>
                </a:solidFill>
              </a:defRPr>
            </a:lvl5pPr>
            <a:lvl6pPr lvl="5" algn="l">
              <a:lnSpc>
                <a:spcPct val="100000"/>
              </a:lnSpc>
              <a:spcBef>
                <a:spcPts val="0"/>
              </a:spcBef>
              <a:spcAft>
                <a:spcPts val="0"/>
              </a:spcAft>
              <a:buClr>
                <a:srgbClr val="0E39A9"/>
              </a:buClr>
              <a:buSzPts val="3600"/>
              <a:buNone/>
              <a:defRPr sz="3600">
                <a:solidFill>
                  <a:srgbClr val="0E39A9"/>
                </a:solidFill>
              </a:defRPr>
            </a:lvl6pPr>
            <a:lvl7pPr lvl="6" algn="l">
              <a:lnSpc>
                <a:spcPct val="100000"/>
              </a:lnSpc>
              <a:spcBef>
                <a:spcPts val="0"/>
              </a:spcBef>
              <a:spcAft>
                <a:spcPts val="0"/>
              </a:spcAft>
              <a:buClr>
                <a:srgbClr val="0E39A9"/>
              </a:buClr>
              <a:buSzPts val="3600"/>
              <a:buNone/>
              <a:defRPr sz="3600">
                <a:solidFill>
                  <a:srgbClr val="0E39A9"/>
                </a:solidFill>
              </a:defRPr>
            </a:lvl7pPr>
            <a:lvl8pPr lvl="7" algn="l">
              <a:lnSpc>
                <a:spcPct val="100000"/>
              </a:lnSpc>
              <a:spcBef>
                <a:spcPts val="0"/>
              </a:spcBef>
              <a:spcAft>
                <a:spcPts val="0"/>
              </a:spcAft>
              <a:buClr>
                <a:srgbClr val="0E39A9"/>
              </a:buClr>
              <a:buSzPts val="3600"/>
              <a:buNone/>
              <a:defRPr sz="3600">
                <a:solidFill>
                  <a:srgbClr val="0E39A9"/>
                </a:solidFill>
              </a:defRPr>
            </a:lvl8pPr>
            <a:lvl9pPr lvl="8" algn="l">
              <a:lnSpc>
                <a:spcPct val="100000"/>
              </a:lnSpc>
              <a:spcBef>
                <a:spcPts val="0"/>
              </a:spcBef>
              <a:spcAft>
                <a:spcPts val="0"/>
              </a:spcAft>
              <a:buClr>
                <a:srgbClr val="0E39A9"/>
              </a:buClr>
              <a:buSzPts val="3600"/>
              <a:buNone/>
              <a:defRPr sz="3600">
                <a:solidFill>
                  <a:srgbClr val="0E39A9"/>
                </a:solidFill>
              </a:defRPr>
            </a:lvl9pPr>
          </a:lstStyle>
          <a:p/>
        </p:txBody>
      </p:sp>
      <p:sp>
        <p:nvSpPr>
          <p:cNvPr id="23" name="Google Shape;23;p4"/>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CUSTOM">
    <p:spTree>
      <p:nvGrpSpPr>
        <p:cNvPr id="24" name="Shape 24"/>
        <p:cNvGrpSpPr/>
        <p:nvPr/>
      </p:nvGrpSpPr>
      <p:grpSpPr>
        <a:xfrm>
          <a:off x="0" y="0"/>
          <a:ext cx="0" cy="0"/>
          <a:chOff x="0" y="0"/>
          <a:chExt cx="0" cy="0"/>
        </a:xfrm>
      </p:grpSpPr>
      <p:sp>
        <p:nvSpPr>
          <p:cNvPr id="25" name="Google Shape;25;p5"/>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graphicFrame>
        <p:nvGraphicFramePr>
          <p:cNvPr id="26" name="Google Shape;26;p5"/>
          <p:cNvGraphicFramePr/>
          <p:nvPr/>
        </p:nvGraphicFramePr>
        <p:xfrm>
          <a:off x="201942" y="833662"/>
          <a:ext cx="3000000" cy="3000000"/>
        </p:xfrm>
        <a:graphic>
          <a:graphicData uri="http://schemas.openxmlformats.org/drawingml/2006/table">
            <a:tbl>
              <a:tblPr bandRow="1" firstRow="1">
                <a:noFill/>
                <a:tableStyleId>{1F7BA603-86D1-492A-B8A1-A5F02FCC0121}</a:tableStyleId>
              </a:tblPr>
              <a:tblGrid>
                <a:gridCol w="883125"/>
                <a:gridCol w="3886050"/>
                <a:gridCol w="3886050"/>
              </a:tblGrid>
              <a:tr h="673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Cluster</a:t>
                      </a:r>
                      <a:endParaRPr sz="14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Cluster Profile </a:t>
                      </a:r>
                      <a:endParaRPr sz="14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Business Insights for Marketing Team</a:t>
                      </a:r>
                      <a:endParaRPr sz="14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7533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1</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High value customers who have many credit cards and prefer to engage online</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Engage Online – Set up priority calling in lines – Upsell and Cross sell premium products</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2</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baseline="30000"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3</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Nunito"/>
                          <a:ea typeface="Nunito"/>
                          <a:cs typeface="Nunito"/>
                          <a:sym typeface="Nunito"/>
                        </a:rPr>
                        <a:t>…</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r h="669525">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Nunito"/>
                        <a:ea typeface="Nunito"/>
                        <a:cs typeface="Nunito"/>
                        <a:sym typeface="Nunito"/>
                      </a:endParaRPr>
                    </a:p>
                  </a:txBody>
                  <a:tcPr marT="45725" marB="45725" marR="91450" marL="91450"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tcPr>
                </a:tc>
              </a:tr>
            </a:tbl>
          </a:graphicData>
        </a:graphic>
      </p:graphicFrame>
      <p:sp>
        <p:nvSpPr>
          <p:cNvPr id="27" name="Google Shape;27;p5"/>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30" name="Google Shape;30;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6"/>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35" name="Google Shape;35;p7"/>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8"/>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23850" lvl="0" marL="457200" algn="l">
              <a:lnSpc>
                <a:spcPct val="115000"/>
              </a:lnSpc>
              <a:spcBef>
                <a:spcPts val="0"/>
              </a:spcBef>
              <a:spcAft>
                <a:spcPts val="0"/>
              </a:spcAft>
              <a:buSzPts val="1500"/>
              <a:buChar char="●"/>
              <a:defRPr/>
            </a:lvl1pPr>
            <a:lvl2pPr indent="-311150" lvl="1" marL="914400" algn="l">
              <a:lnSpc>
                <a:spcPct val="115000"/>
              </a:lnSpc>
              <a:spcBef>
                <a:spcPts val="1600"/>
              </a:spcBef>
              <a:spcAft>
                <a:spcPts val="0"/>
              </a:spcAft>
              <a:buSzPts val="1300"/>
              <a:buChar char="○"/>
              <a:defRPr/>
            </a:lvl2pPr>
            <a:lvl3pPr indent="-304800" lvl="2" marL="1371600" algn="l">
              <a:lnSpc>
                <a:spcPct val="115000"/>
              </a:lnSpc>
              <a:spcBef>
                <a:spcPts val="1600"/>
              </a:spcBef>
              <a:spcAft>
                <a:spcPts val="0"/>
              </a:spcAft>
              <a:buSzPts val="1200"/>
              <a:buChar char="■"/>
              <a:defRPr/>
            </a:lvl3pPr>
            <a:lvl4pPr indent="-298450" lvl="3" marL="1828800" algn="l">
              <a:lnSpc>
                <a:spcPct val="115000"/>
              </a:lnSpc>
              <a:spcBef>
                <a:spcPts val="1600"/>
              </a:spcBef>
              <a:spcAft>
                <a:spcPts val="0"/>
              </a:spcAft>
              <a:buSzPts val="1100"/>
              <a:buChar char="●"/>
              <a:defRPr/>
            </a:lvl4pPr>
            <a:lvl5pPr indent="-292100" lvl="4" marL="2286000" algn="l">
              <a:lnSpc>
                <a:spcPct val="115000"/>
              </a:lnSpc>
              <a:spcBef>
                <a:spcPts val="1600"/>
              </a:spcBef>
              <a:spcAft>
                <a:spcPts val="0"/>
              </a:spcAft>
              <a:buSzPts val="1000"/>
              <a:buChar char="○"/>
              <a:defRPr/>
            </a:lvl5pPr>
            <a:lvl6pPr indent="-285750" lvl="5" marL="2743200" algn="l">
              <a:lnSpc>
                <a:spcPct val="115000"/>
              </a:lnSpc>
              <a:spcBef>
                <a:spcPts val="1600"/>
              </a:spcBef>
              <a:spcAft>
                <a:spcPts val="0"/>
              </a:spcAft>
              <a:buSzPts val="900"/>
              <a:buChar char="■"/>
              <a:defRPr/>
            </a:lvl6pPr>
            <a:lvl7pPr indent="-279400" lvl="6" marL="3200400" algn="l">
              <a:lnSpc>
                <a:spcPct val="115000"/>
              </a:lnSpc>
              <a:spcBef>
                <a:spcPts val="1600"/>
              </a:spcBef>
              <a:spcAft>
                <a:spcPts val="0"/>
              </a:spcAft>
              <a:buSzPts val="800"/>
              <a:buChar char="●"/>
              <a:defRPr/>
            </a:lvl7pPr>
            <a:lvl8pPr indent="-273050" lvl="7" marL="3657600" algn="l">
              <a:lnSpc>
                <a:spcPct val="115000"/>
              </a:lnSpc>
              <a:spcBef>
                <a:spcPts val="1600"/>
              </a:spcBef>
              <a:spcAft>
                <a:spcPts val="0"/>
              </a:spcAft>
              <a:buSzPts val="700"/>
              <a:buChar char="○"/>
              <a:defRPr/>
            </a:lvl8pPr>
            <a:lvl9pPr indent="-266700" lvl="8" marL="4114800" algn="l">
              <a:lnSpc>
                <a:spcPct val="115000"/>
              </a:lnSpc>
              <a:spcBef>
                <a:spcPts val="1600"/>
              </a:spcBef>
              <a:spcAft>
                <a:spcPts val="1600"/>
              </a:spcAft>
              <a:buSzPts val="600"/>
              <a:buChar char="■"/>
              <a:defRPr/>
            </a:lvl9pPr>
          </a:lstStyle>
          <a:p/>
        </p:txBody>
      </p:sp>
      <p:sp>
        <p:nvSpPr>
          <p:cNvPr id="44" name="Google Shape;44;p9"/>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0"/>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2.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200"/>
              <a:buFont typeface="Nunito"/>
              <a:buNone/>
              <a:defRPr b="1" i="0" sz="2200" u="none" cap="none" strike="noStrike">
                <a:solidFill>
                  <a:srgbClr val="434343"/>
                </a:solidFill>
                <a:latin typeface="Nunito"/>
                <a:ea typeface="Nunito"/>
                <a:cs typeface="Nunito"/>
                <a:sym typeface="Nunito"/>
              </a:defRPr>
            </a:lvl1pPr>
            <a:lvl2pPr lvl="1"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2pPr>
            <a:lvl3pPr lvl="2"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3pPr>
            <a:lvl4pPr lvl="3"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4pPr>
            <a:lvl5pPr lvl="4"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5pPr>
            <a:lvl6pPr lvl="5"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6pPr>
            <a:lvl7pPr lvl="6"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7pPr>
            <a:lvl8pPr lvl="7"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8pPr>
            <a:lvl9pPr lvl="8"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9pPr>
          </a:lstStyle>
          <a:p/>
        </p:txBody>
      </p:sp>
      <p:sp>
        <p:nvSpPr>
          <p:cNvPr id="7" name="Google Shape;7;p1"/>
          <p:cNvSpPr txBox="1"/>
          <p:nvPr>
            <p:ph idx="1" type="body"/>
          </p:nvPr>
        </p:nvSpPr>
        <p:spPr>
          <a:xfrm>
            <a:off x="311700" y="861075"/>
            <a:ext cx="8520600" cy="3416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15000"/>
              </a:lnSpc>
              <a:spcBef>
                <a:spcPts val="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1pPr>
            <a:lvl2pPr indent="-311150" lvl="1" marL="914400" marR="0" rtl="0" algn="l">
              <a:lnSpc>
                <a:spcPct val="115000"/>
              </a:lnSpc>
              <a:spcBef>
                <a:spcPts val="160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2pPr>
            <a:lvl3pPr indent="-304800" lvl="2" marL="1371600" marR="0" rtl="0" algn="l">
              <a:lnSpc>
                <a:spcPct val="115000"/>
              </a:lnSpc>
              <a:spcBef>
                <a:spcPts val="1600"/>
              </a:spcBef>
              <a:spcAft>
                <a:spcPts val="0"/>
              </a:spcAft>
              <a:buClr>
                <a:schemeClr val="dk2"/>
              </a:buClr>
              <a:buSzPts val="1200"/>
              <a:buFont typeface="Nunito"/>
              <a:buChar char="■"/>
              <a:defRPr b="0" i="0" sz="12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2100" lvl="4" marL="2286000" marR="0" rtl="0" algn="l">
              <a:lnSpc>
                <a:spcPct val="115000"/>
              </a:lnSpc>
              <a:spcBef>
                <a:spcPts val="1600"/>
              </a:spcBef>
              <a:spcAft>
                <a:spcPts val="0"/>
              </a:spcAft>
              <a:buClr>
                <a:schemeClr val="dk2"/>
              </a:buClr>
              <a:buSzPts val="1000"/>
              <a:buFont typeface="Nunito"/>
              <a:buChar char="○"/>
              <a:defRPr b="0" i="0" sz="1000" u="none" cap="none" strike="noStrike">
                <a:solidFill>
                  <a:schemeClr val="dk2"/>
                </a:solidFill>
                <a:latin typeface="Nunito"/>
                <a:ea typeface="Nunito"/>
                <a:cs typeface="Nunito"/>
                <a:sym typeface="Nunito"/>
              </a:defRPr>
            </a:lvl5pPr>
            <a:lvl6pPr indent="-285750" lvl="5" marL="2743200" marR="0" rtl="0" algn="l">
              <a:lnSpc>
                <a:spcPct val="115000"/>
              </a:lnSpc>
              <a:spcBef>
                <a:spcPts val="1600"/>
              </a:spcBef>
              <a:spcAft>
                <a:spcPts val="0"/>
              </a:spcAft>
              <a:buClr>
                <a:schemeClr val="dk2"/>
              </a:buClr>
              <a:buSzPts val="900"/>
              <a:buFont typeface="Nunito"/>
              <a:buChar char="■"/>
              <a:defRPr b="0" i="0" sz="900" u="none" cap="none" strike="noStrike">
                <a:solidFill>
                  <a:schemeClr val="dk2"/>
                </a:solidFill>
                <a:latin typeface="Nunito"/>
                <a:ea typeface="Nunito"/>
                <a:cs typeface="Nunito"/>
                <a:sym typeface="Nunito"/>
              </a:defRPr>
            </a:lvl6pPr>
            <a:lvl7pPr indent="-279400" lvl="6" marL="3200400" marR="0" rtl="0" algn="l">
              <a:lnSpc>
                <a:spcPct val="115000"/>
              </a:lnSpc>
              <a:spcBef>
                <a:spcPts val="1600"/>
              </a:spcBef>
              <a:spcAft>
                <a:spcPts val="0"/>
              </a:spcAft>
              <a:buClr>
                <a:schemeClr val="dk2"/>
              </a:buClr>
              <a:buSzPts val="800"/>
              <a:buFont typeface="Nunito"/>
              <a:buChar char="●"/>
              <a:defRPr b="0" i="0" sz="800" u="none" cap="none" strike="noStrike">
                <a:solidFill>
                  <a:schemeClr val="dk2"/>
                </a:solidFill>
                <a:latin typeface="Nunito"/>
                <a:ea typeface="Nunito"/>
                <a:cs typeface="Nunito"/>
                <a:sym typeface="Nunito"/>
              </a:defRPr>
            </a:lvl7pPr>
            <a:lvl8pPr indent="-273050" lvl="7" marL="3657600" marR="0" rtl="0" algn="l">
              <a:lnSpc>
                <a:spcPct val="115000"/>
              </a:lnSpc>
              <a:spcBef>
                <a:spcPts val="1600"/>
              </a:spcBef>
              <a:spcAft>
                <a:spcPts val="0"/>
              </a:spcAft>
              <a:buClr>
                <a:schemeClr val="dk2"/>
              </a:buClr>
              <a:buSzPts val="700"/>
              <a:buFont typeface="Nunito"/>
              <a:buChar char="○"/>
              <a:defRPr b="0" i="0" sz="700" u="none" cap="none" strike="noStrike">
                <a:solidFill>
                  <a:schemeClr val="dk2"/>
                </a:solidFill>
                <a:latin typeface="Nunito"/>
                <a:ea typeface="Nunito"/>
                <a:cs typeface="Nunito"/>
                <a:sym typeface="Nunito"/>
              </a:defRPr>
            </a:lvl8pPr>
            <a:lvl9pPr indent="-266700" lvl="8" marL="4114800" marR="0" rtl="0" algn="l">
              <a:lnSpc>
                <a:spcPct val="115000"/>
              </a:lnSpc>
              <a:spcBef>
                <a:spcPts val="1600"/>
              </a:spcBef>
              <a:spcAft>
                <a:spcPts val="1600"/>
              </a:spcAft>
              <a:buClr>
                <a:schemeClr val="dk2"/>
              </a:buClr>
              <a:buSzPts val="600"/>
              <a:buFont typeface="Nunito"/>
              <a:buChar char="■"/>
              <a:defRPr b="0" i="0" sz="600" u="none" cap="none" strike="noStrike">
                <a:solidFill>
                  <a:schemeClr val="dk2"/>
                </a:solidFill>
                <a:latin typeface="Nunito"/>
                <a:ea typeface="Nunito"/>
                <a:cs typeface="Nunito"/>
                <a:sym typeface="Nunito"/>
              </a:defRPr>
            </a:lvl9pPr>
          </a:lstStyle>
          <a:p/>
        </p:txBody>
      </p:sp>
      <p:sp>
        <p:nvSpPr>
          <p:cNvPr id="8" name="Google Shape;8;p1"/>
          <p:cNvSpPr txBox="1"/>
          <p:nvPr/>
        </p:nvSpPr>
        <p:spPr>
          <a:xfrm>
            <a:off x="2234400" y="4917657"/>
            <a:ext cx="4675200" cy="275700"/>
          </a:xfrm>
          <a:prstGeom prst="rect">
            <a:avLst/>
          </a:prstGeom>
          <a:noFill/>
          <a:ln>
            <a:noFill/>
          </a:ln>
        </p:spPr>
        <p:txBody>
          <a:bodyPr anchorCtr="0" anchor="t" bIns="91425" lIns="91425" spcFirstLastPara="1" rIns="91425" wrap="square" tIns="91425">
            <a:noAutofit/>
          </a:bodyPr>
          <a:lstStyle/>
          <a:p>
            <a:pPr indent="0" lvl="0" marL="12700" marR="0" rtl="0" algn="ctr">
              <a:lnSpc>
                <a:spcPct val="102500"/>
              </a:lnSpc>
              <a:spcBef>
                <a:spcPts val="0"/>
              </a:spcBef>
              <a:spcAft>
                <a:spcPts val="0"/>
              </a:spcAft>
              <a:buClr>
                <a:srgbClr val="000000"/>
              </a:buClr>
              <a:buSzPts val="700"/>
              <a:buFont typeface="Arial"/>
              <a:buNone/>
            </a:pPr>
            <a:r>
              <a:rPr b="1" i="0" lang="en" sz="700" u="none" cap="none" strike="noStrike">
                <a:solidFill>
                  <a:srgbClr val="434343"/>
                </a:solidFill>
                <a:latin typeface="Nunito"/>
                <a:ea typeface="Nunito"/>
                <a:cs typeface="Nunito"/>
                <a:sym typeface="Nunito"/>
              </a:rPr>
              <a:t>Proprietary content. © Great Learning. All Rights Reserved. Unauthorized use or distribution prohibited.</a:t>
            </a:r>
            <a:endParaRPr b="1" i="0" sz="700" u="none" cap="none" strike="noStrike">
              <a:solidFill>
                <a:srgbClr val="434343"/>
              </a:solidFill>
              <a:latin typeface="Nunito"/>
              <a:ea typeface="Nunito"/>
              <a:cs typeface="Nunito"/>
              <a:sym typeface="Nunito"/>
            </a:endParaRPr>
          </a:p>
        </p:txBody>
      </p:sp>
      <p:sp>
        <p:nvSpPr>
          <p:cNvPr id="9" name="Google Shape;9;p1"/>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1">
            <a:alphaModFix/>
          </a:blip>
          <a:srcRect b="0" l="0" r="0" t="0"/>
          <a:stretch/>
        </p:blipFill>
        <p:spPr>
          <a:xfrm>
            <a:off x="7669500" y="68264"/>
            <a:ext cx="1395476" cy="572701"/>
          </a:xfrm>
          <a:prstGeom prst="rect">
            <a:avLst/>
          </a:prstGeom>
          <a:noFill/>
          <a:ln>
            <a:noFill/>
          </a:ln>
        </p:spPr>
      </p:pic>
      <p:grpSp>
        <p:nvGrpSpPr>
          <p:cNvPr id="11" name="Google Shape;11;p1"/>
          <p:cNvGrpSpPr/>
          <p:nvPr/>
        </p:nvGrpSpPr>
        <p:grpSpPr>
          <a:xfrm>
            <a:off x="6593" y="10"/>
            <a:ext cx="175500" cy="709221"/>
            <a:chOff x="6593" y="10"/>
            <a:chExt cx="175500" cy="709221"/>
          </a:xfrm>
        </p:grpSpPr>
        <p:sp>
          <p:nvSpPr>
            <p:cNvPr id="12" name="Google Shape;12;p1"/>
            <p:cNvSpPr/>
            <p:nvPr/>
          </p:nvSpPr>
          <p:spPr>
            <a:xfrm>
              <a:off x="6593" y="10"/>
              <a:ext cx="175500" cy="355500"/>
            </a:xfrm>
            <a:prstGeom prst="rect">
              <a:avLst/>
            </a:prstGeom>
            <a:solidFill>
              <a:srgbClr val="0E3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6593" y="353731"/>
              <a:ext cx="175500" cy="355500"/>
            </a:xfrm>
            <a:prstGeom prst="rect">
              <a:avLst/>
            </a:prstGeom>
            <a:solidFill>
              <a:srgbClr val="197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 name="Shape 53"/>
        <p:cNvGrpSpPr/>
        <p:nvPr/>
      </p:nvGrpSpPr>
      <p:grpSpPr>
        <a:xfrm>
          <a:off x="0" y="0"/>
          <a:ext cx="0" cy="0"/>
          <a:chOff x="0" y="0"/>
          <a:chExt cx="0" cy="0"/>
        </a:xfrm>
      </p:grpSpPr>
      <p:sp>
        <p:nvSpPr>
          <p:cNvPr id="54" name="Google Shape;54;p12"/>
          <p:cNvSpPr txBox="1"/>
          <p:nvPr>
            <p:ph type="title"/>
          </p:nvPr>
        </p:nvSpPr>
        <p:spPr>
          <a:xfrm>
            <a:off x="201972" y="288368"/>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200"/>
              <a:buFont typeface="Nunito"/>
              <a:buNone/>
              <a:defRPr b="1" i="0" sz="2200" u="none" cap="none" strike="noStrike">
                <a:solidFill>
                  <a:srgbClr val="434343"/>
                </a:solidFill>
                <a:latin typeface="Nunito"/>
                <a:ea typeface="Nunito"/>
                <a:cs typeface="Nunito"/>
                <a:sym typeface="Nunito"/>
              </a:defRPr>
            </a:lvl1pPr>
            <a:lvl2pPr lvl="1"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2pPr>
            <a:lvl3pPr lvl="2"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3pPr>
            <a:lvl4pPr lvl="3"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4pPr>
            <a:lvl5pPr lvl="4"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5pPr>
            <a:lvl6pPr lvl="5"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6pPr>
            <a:lvl7pPr lvl="6"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7pPr>
            <a:lvl8pPr lvl="7"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8pPr>
            <a:lvl9pPr lvl="8" marR="0" rtl="0" algn="l">
              <a:lnSpc>
                <a:spcPct val="100000"/>
              </a:lnSpc>
              <a:spcBef>
                <a:spcPts val="0"/>
              </a:spcBef>
              <a:spcAft>
                <a:spcPts val="0"/>
              </a:spcAft>
              <a:buClr>
                <a:srgbClr val="434343"/>
              </a:buClr>
              <a:buSzPts val="2500"/>
              <a:buFont typeface="Nunito SemiBold"/>
              <a:buNone/>
              <a:defRPr b="0" i="0" sz="2500" u="none" cap="none" strike="noStrike">
                <a:solidFill>
                  <a:srgbClr val="434343"/>
                </a:solidFill>
                <a:latin typeface="Nunito SemiBold"/>
                <a:ea typeface="Nunito SemiBold"/>
                <a:cs typeface="Nunito SemiBold"/>
                <a:sym typeface="Nunito SemiBold"/>
              </a:defRPr>
            </a:lvl9pPr>
          </a:lstStyle>
          <a:p/>
        </p:txBody>
      </p:sp>
      <p:sp>
        <p:nvSpPr>
          <p:cNvPr id="55" name="Google Shape;55;p12"/>
          <p:cNvSpPr txBox="1"/>
          <p:nvPr>
            <p:ph idx="1" type="body"/>
          </p:nvPr>
        </p:nvSpPr>
        <p:spPr>
          <a:xfrm>
            <a:off x="311700" y="861075"/>
            <a:ext cx="8520600" cy="34164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15000"/>
              </a:lnSpc>
              <a:spcBef>
                <a:spcPts val="0"/>
              </a:spcBef>
              <a:spcAft>
                <a:spcPts val="0"/>
              </a:spcAft>
              <a:buClr>
                <a:schemeClr val="dk2"/>
              </a:buClr>
              <a:buSzPts val="1500"/>
              <a:buFont typeface="Nunito"/>
              <a:buChar char="●"/>
              <a:defRPr b="0" i="0" sz="1500" u="none" cap="none" strike="noStrike">
                <a:solidFill>
                  <a:schemeClr val="dk2"/>
                </a:solidFill>
                <a:latin typeface="Nunito"/>
                <a:ea typeface="Nunito"/>
                <a:cs typeface="Nunito"/>
                <a:sym typeface="Nunito"/>
              </a:defRPr>
            </a:lvl1pPr>
            <a:lvl2pPr indent="-311150" lvl="1" marL="914400" marR="0" rtl="0" algn="l">
              <a:lnSpc>
                <a:spcPct val="115000"/>
              </a:lnSpc>
              <a:spcBef>
                <a:spcPts val="160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2pPr>
            <a:lvl3pPr indent="-304800" lvl="2" marL="1371600" marR="0" rtl="0" algn="l">
              <a:lnSpc>
                <a:spcPct val="115000"/>
              </a:lnSpc>
              <a:spcBef>
                <a:spcPts val="1600"/>
              </a:spcBef>
              <a:spcAft>
                <a:spcPts val="0"/>
              </a:spcAft>
              <a:buClr>
                <a:schemeClr val="dk2"/>
              </a:buClr>
              <a:buSzPts val="1200"/>
              <a:buFont typeface="Nunito"/>
              <a:buChar char="■"/>
              <a:defRPr b="0" i="0" sz="12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2100" lvl="4" marL="2286000" marR="0" rtl="0" algn="l">
              <a:lnSpc>
                <a:spcPct val="115000"/>
              </a:lnSpc>
              <a:spcBef>
                <a:spcPts val="1600"/>
              </a:spcBef>
              <a:spcAft>
                <a:spcPts val="0"/>
              </a:spcAft>
              <a:buClr>
                <a:schemeClr val="dk2"/>
              </a:buClr>
              <a:buSzPts val="1000"/>
              <a:buFont typeface="Nunito"/>
              <a:buChar char="○"/>
              <a:defRPr b="0" i="0" sz="1000" u="none" cap="none" strike="noStrike">
                <a:solidFill>
                  <a:schemeClr val="dk2"/>
                </a:solidFill>
                <a:latin typeface="Nunito"/>
                <a:ea typeface="Nunito"/>
                <a:cs typeface="Nunito"/>
                <a:sym typeface="Nunito"/>
              </a:defRPr>
            </a:lvl5pPr>
            <a:lvl6pPr indent="-285750" lvl="5" marL="2743200" marR="0" rtl="0" algn="l">
              <a:lnSpc>
                <a:spcPct val="115000"/>
              </a:lnSpc>
              <a:spcBef>
                <a:spcPts val="1600"/>
              </a:spcBef>
              <a:spcAft>
                <a:spcPts val="0"/>
              </a:spcAft>
              <a:buClr>
                <a:schemeClr val="dk2"/>
              </a:buClr>
              <a:buSzPts val="900"/>
              <a:buFont typeface="Nunito"/>
              <a:buChar char="■"/>
              <a:defRPr b="0" i="0" sz="900" u="none" cap="none" strike="noStrike">
                <a:solidFill>
                  <a:schemeClr val="dk2"/>
                </a:solidFill>
                <a:latin typeface="Nunito"/>
                <a:ea typeface="Nunito"/>
                <a:cs typeface="Nunito"/>
                <a:sym typeface="Nunito"/>
              </a:defRPr>
            </a:lvl6pPr>
            <a:lvl7pPr indent="-279400" lvl="6" marL="3200400" marR="0" rtl="0" algn="l">
              <a:lnSpc>
                <a:spcPct val="115000"/>
              </a:lnSpc>
              <a:spcBef>
                <a:spcPts val="1600"/>
              </a:spcBef>
              <a:spcAft>
                <a:spcPts val="0"/>
              </a:spcAft>
              <a:buClr>
                <a:schemeClr val="dk2"/>
              </a:buClr>
              <a:buSzPts val="800"/>
              <a:buFont typeface="Nunito"/>
              <a:buChar char="●"/>
              <a:defRPr b="0" i="0" sz="800" u="none" cap="none" strike="noStrike">
                <a:solidFill>
                  <a:schemeClr val="dk2"/>
                </a:solidFill>
                <a:latin typeface="Nunito"/>
                <a:ea typeface="Nunito"/>
                <a:cs typeface="Nunito"/>
                <a:sym typeface="Nunito"/>
              </a:defRPr>
            </a:lvl7pPr>
            <a:lvl8pPr indent="-273050" lvl="7" marL="3657600" marR="0" rtl="0" algn="l">
              <a:lnSpc>
                <a:spcPct val="115000"/>
              </a:lnSpc>
              <a:spcBef>
                <a:spcPts val="1600"/>
              </a:spcBef>
              <a:spcAft>
                <a:spcPts val="0"/>
              </a:spcAft>
              <a:buClr>
                <a:schemeClr val="dk2"/>
              </a:buClr>
              <a:buSzPts val="700"/>
              <a:buFont typeface="Nunito"/>
              <a:buChar char="○"/>
              <a:defRPr b="0" i="0" sz="700" u="none" cap="none" strike="noStrike">
                <a:solidFill>
                  <a:schemeClr val="dk2"/>
                </a:solidFill>
                <a:latin typeface="Nunito"/>
                <a:ea typeface="Nunito"/>
                <a:cs typeface="Nunito"/>
                <a:sym typeface="Nunito"/>
              </a:defRPr>
            </a:lvl8pPr>
            <a:lvl9pPr indent="-266700" lvl="8" marL="4114800" marR="0" rtl="0" algn="l">
              <a:lnSpc>
                <a:spcPct val="115000"/>
              </a:lnSpc>
              <a:spcBef>
                <a:spcPts val="1600"/>
              </a:spcBef>
              <a:spcAft>
                <a:spcPts val="1600"/>
              </a:spcAft>
              <a:buClr>
                <a:schemeClr val="dk2"/>
              </a:buClr>
              <a:buSzPts val="600"/>
              <a:buFont typeface="Nunito"/>
              <a:buChar char="■"/>
              <a:defRPr b="0" i="0" sz="600" u="none" cap="none" strike="noStrike">
                <a:solidFill>
                  <a:schemeClr val="dk2"/>
                </a:solidFill>
                <a:latin typeface="Nunito"/>
                <a:ea typeface="Nunito"/>
                <a:cs typeface="Nunito"/>
                <a:sym typeface="Nunito"/>
              </a:defRPr>
            </a:lvl9pPr>
          </a:lstStyle>
          <a:p/>
        </p:txBody>
      </p:sp>
      <p:sp>
        <p:nvSpPr>
          <p:cNvPr id="56" name="Google Shape;56;p12"/>
          <p:cNvSpPr txBox="1"/>
          <p:nvPr/>
        </p:nvSpPr>
        <p:spPr>
          <a:xfrm>
            <a:off x="2234400" y="4917657"/>
            <a:ext cx="4675200" cy="275700"/>
          </a:xfrm>
          <a:prstGeom prst="rect">
            <a:avLst/>
          </a:prstGeom>
          <a:noFill/>
          <a:ln>
            <a:noFill/>
          </a:ln>
        </p:spPr>
        <p:txBody>
          <a:bodyPr anchorCtr="0" anchor="t" bIns="91425" lIns="91425" spcFirstLastPara="1" rIns="91425" wrap="square" tIns="91425">
            <a:noAutofit/>
          </a:bodyPr>
          <a:lstStyle/>
          <a:p>
            <a:pPr indent="0" lvl="0" marL="12700" marR="0" rtl="0" algn="ctr">
              <a:lnSpc>
                <a:spcPct val="102500"/>
              </a:lnSpc>
              <a:spcBef>
                <a:spcPts val="0"/>
              </a:spcBef>
              <a:spcAft>
                <a:spcPts val="0"/>
              </a:spcAft>
              <a:buClr>
                <a:srgbClr val="000000"/>
              </a:buClr>
              <a:buSzPts val="700"/>
              <a:buFont typeface="Arial"/>
              <a:buNone/>
            </a:pPr>
            <a:r>
              <a:rPr b="1" i="0" lang="en" sz="700" u="none" cap="none" strike="noStrike">
                <a:solidFill>
                  <a:srgbClr val="434343"/>
                </a:solidFill>
                <a:latin typeface="Nunito"/>
                <a:ea typeface="Nunito"/>
                <a:cs typeface="Nunito"/>
                <a:sym typeface="Nunito"/>
              </a:rPr>
              <a:t>Proprietary content. © Great Learning. All Rights Reserved. Unauthorized use or distribution prohibited.</a:t>
            </a:r>
            <a:endParaRPr b="1" i="0" sz="700" u="none" cap="none" strike="noStrike">
              <a:solidFill>
                <a:srgbClr val="434343"/>
              </a:solidFill>
              <a:latin typeface="Nunito"/>
              <a:ea typeface="Nunito"/>
              <a:cs typeface="Nunito"/>
              <a:sym typeface="Nunito"/>
            </a:endParaRPr>
          </a:p>
        </p:txBody>
      </p:sp>
      <p:sp>
        <p:nvSpPr>
          <p:cNvPr id="57" name="Google Shape;57;p12"/>
          <p:cNvSpPr txBox="1"/>
          <p:nvPr>
            <p:ph idx="12" type="sldNum"/>
          </p:nvPr>
        </p:nvSpPr>
        <p:spPr>
          <a:xfrm>
            <a:off x="8832299" y="4946907"/>
            <a:ext cx="365400" cy="217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rgbClr val="434343"/>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pic>
        <p:nvPicPr>
          <p:cNvPr id="58" name="Google Shape;58;p12"/>
          <p:cNvPicPr preferRelativeResize="0"/>
          <p:nvPr/>
        </p:nvPicPr>
        <p:blipFill rotWithShape="1">
          <a:blip r:embed="rId1">
            <a:alphaModFix/>
          </a:blip>
          <a:srcRect b="0" l="0" r="0" t="0"/>
          <a:stretch/>
        </p:blipFill>
        <p:spPr>
          <a:xfrm>
            <a:off x="7669500" y="68264"/>
            <a:ext cx="1395476" cy="572701"/>
          </a:xfrm>
          <a:prstGeom prst="rect">
            <a:avLst/>
          </a:prstGeom>
          <a:noFill/>
          <a:ln>
            <a:noFill/>
          </a:ln>
        </p:spPr>
      </p:pic>
      <p:grpSp>
        <p:nvGrpSpPr>
          <p:cNvPr id="59" name="Google Shape;59;p12"/>
          <p:cNvGrpSpPr/>
          <p:nvPr/>
        </p:nvGrpSpPr>
        <p:grpSpPr>
          <a:xfrm>
            <a:off x="6593" y="10"/>
            <a:ext cx="175500" cy="709221"/>
            <a:chOff x="6593" y="10"/>
            <a:chExt cx="175500" cy="709221"/>
          </a:xfrm>
        </p:grpSpPr>
        <p:sp>
          <p:nvSpPr>
            <p:cNvPr id="60" name="Google Shape;60;p12"/>
            <p:cNvSpPr/>
            <p:nvPr/>
          </p:nvSpPr>
          <p:spPr>
            <a:xfrm>
              <a:off x="6593" y="10"/>
              <a:ext cx="175500" cy="355500"/>
            </a:xfrm>
            <a:prstGeom prst="rect">
              <a:avLst/>
            </a:prstGeom>
            <a:solidFill>
              <a:srgbClr val="0E39A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2"/>
            <p:cNvSpPr/>
            <p:nvPr/>
          </p:nvSpPr>
          <p:spPr>
            <a:xfrm>
              <a:off x="6593" y="353731"/>
              <a:ext cx="175500" cy="355500"/>
            </a:xfrm>
            <a:prstGeom prst="rect">
              <a:avLst/>
            </a:prstGeom>
            <a:solidFill>
              <a:srgbClr val="1974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mc:AlternateContent>
    <mc:Choice Requires="p14">
      <p:transition p14:dur="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slide" Target="/ppt/slides/slide70.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ppt/slides/slide70.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ppt/slides/slide70.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slide" Target="/ppt/slides/slide70.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slide" Target="/ppt/slides/slide70.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ppt/slides/slide70.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slide" Target="/ppt/slides/slide70.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slide" Target="/ppt/slides/slide70.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slide" Target="/ppt/slides/slide70.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slide" Target="/ppt/slides/slide70.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slide" Target="/ppt/slides/slide70.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slide" Target="/ppt/slides/slide70.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slide" Target="/ppt/slides/slide70.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slide" Target="/ppt/slides/slide70.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1.png"/><Relationship Id="rId4" Type="http://schemas.openxmlformats.org/officeDocument/2006/relationships/hyperlink" Target="https://huggingface.co/spaces/darinjswilliams/superkartfronten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huggingface.co/spaces/darinjswilliams/superkartbackend" TargetMode="Externa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3"/>
          <p:cNvSpPr txBox="1"/>
          <p:nvPr>
            <p:ph type="ctrTitle"/>
          </p:nvPr>
        </p:nvSpPr>
        <p:spPr>
          <a:xfrm>
            <a:off x="1158150" y="1412050"/>
            <a:ext cx="6827700" cy="58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2500"/>
              <a:t>Quarterly Revenue Insights – SuperKart </a:t>
            </a:r>
            <a:endParaRPr sz="2500"/>
          </a:p>
        </p:txBody>
      </p:sp>
      <p:sp>
        <p:nvSpPr>
          <p:cNvPr id="106" name="Google Shape;106;p23"/>
          <p:cNvSpPr txBox="1"/>
          <p:nvPr>
            <p:ph type="ctrTitle"/>
          </p:nvPr>
        </p:nvSpPr>
        <p:spPr>
          <a:xfrm>
            <a:off x="1153000" y="2038575"/>
            <a:ext cx="7052400" cy="49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0" lang="en" sz="2200"/>
              <a:t>Model Deployment: </a:t>
            </a:r>
            <a:r>
              <a:rPr b="0" lang="en" sz="1900">
                <a:solidFill>
                  <a:schemeClr val="lt2"/>
                </a:solidFill>
              </a:rPr>
              <a:t>Post </a:t>
            </a:r>
            <a:r>
              <a:rPr b="0" lang="en" sz="1700">
                <a:solidFill>
                  <a:schemeClr val="lt2"/>
                </a:solidFill>
              </a:rPr>
              <a:t>Graduate AI/ML  Business Applications</a:t>
            </a:r>
            <a:endParaRPr b="0" sz="2800"/>
          </a:p>
        </p:txBody>
      </p:sp>
      <p:sp>
        <p:nvSpPr>
          <p:cNvPr id="107" name="Google Shape;107;p23"/>
          <p:cNvSpPr txBox="1"/>
          <p:nvPr>
            <p:ph type="ctrTitle"/>
          </p:nvPr>
        </p:nvSpPr>
        <p:spPr>
          <a:xfrm>
            <a:off x="1153000" y="2429300"/>
            <a:ext cx="6827700" cy="49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0" lang="en" sz="1600"/>
              <a:t>Date: Aug 7, 2025</a:t>
            </a:r>
            <a:endParaRPr b="0"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Business Problem Overview and Solution Approach</a:t>
            </a:r>
            <a:endParaRPr>
              <a:solidFill>
                <a:srgbClr val="000000"/>
              </a:solidFill>
            </a:endParaRPr>
          </a:p>
        </p:txBody>
      </p:sp>
      <p:sp>
        <p:nvSpPr>
          <p:cNvPr id="161" name="Google Shape;161;p32"/>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 sz="1000">
                <a:solidFill>
                  <a:srgbClr val="000000"/>
                </a:solidFill>
                <a:latin typeface="Arial"/>
                <a:ea typeface="Arial"/>
                <a:cs typeface="Arial"/>
                <a:sym typeface="Arial"/>
              </a:rPr>
              <a:t>Low Performer</a:t>
            </a:r>
            <a:endParaRPr b="1" sz="1000">
              <a:solidFill>
                <a:srgbClr val="000000"/>
              </a:solidFill>
              <a:latin typeface="Arial"/>
              <a:ea typeface="Arial"/>
              <a:cs typeface="Arial"/>
              <a:sym typeface="Arial"/>
            </a:endParaRPr>
          </a:p>
          <a:p>
            <a:pPr indent="0" lvl="0" marL="457200" rtl="0" algn="l">
              <a:spcBef>
                <a:spcPts val="0"/>
              </a:spcBef>
              <a:spcAft>
                <a:spcPts val="0"/>
              </a:spcAft>
              <a:buNone/>
            </a:pPr>
            <a:r>
              <a:rPr b="1" lang="en" sz="1000">
                <a:solidFill>
                  <a:srgbClr val="000000"/>
                </a:solidFill>
                <a:latin typeface="Arial"/>
                <a:ea typeface="Arial"/>
                <a:cs typeface="Arial"/>
                <a:sym typeface="Arial"/>
              </a:rPr>
              <a:t>Mid-range contributors</a:t>
            </a:r>
            <a:endParaRPr b="1" sz="1000">
              <a:solidFill>
                <a:srgbClr val="000000"/>
              </a:solidFill>
              <a:latin typeface="Arial"/>
              <a:ea typeface="Arial"/>
              <a:cs typeface="Arial"/>
              <a:sym typeface="Arial"/>
            </a:endParaRPr>
          </a:p>
          <a:p>
            <a:pPr indent="0" lvl="0" marL="457200" rtl="0" algn="l">
              <a:spcBef>
                <a:spcPts val="1200"/>
              </a:spcBef>
              <a:spcAft>
                <a:spcPts val="0"/>
              </a:spcAft>
              <a:buNone/>
            </a:pPr>
            <a:r>
              <a:rPr lang="en" sz="1000">
                <a:solidFill>
                  <a:srgbClr val="000000"/>
                </a:solidFill>
                <a:latin typeface="Arial"/>
                <a:ea typeface="Arial"/>
                <a:cs typeface="Arial"/>
                <a:sym typeface="Arial"/>
              </a:rPr>
              <a:t>Categories like </a:t>
            </a:r>
            <a:r>
              <a:rPr b="1" lang="en" sz="1000">
                <a:solidFill>
                  <a:srgbClr val="000000"/>
                </a:solidFill>
                <a:latin typeface="Arial"/>
                <a:ea typeface="Arial"/>
                <a:cs typeface="Arial"/>
                <a:sym typeface="Arial"/>
              </a:rPr>
              <a:t>Dairy</a:t>
            </a:r>
            <a:r>
              <a:rPr lang="en" sz="1000">
                <a:solidFill>
                  <a:srgbClr val="000000"/>
                </a:solidFill>
                <a:latin typeface="Arial"/>
                <a:ea typeface="Arial"/>
                <a:cs typeface="Arial"/>
                <a:sym typeface="Arial"/>
              </a:rPr>
              <a:t>, </a:t>
            </a:r>
            <a:r>
              <a:rPr b="1" lang="en" sz="1000">
                <a:solidFill>
                  <a:srgbClr val="000000"/>
                </a:solidFill>
                <a:latin typeface="Arial"/>
                <a:ea typeface="Arial"/>
                <a:cs typeface="Arial"/>
                <a:sym typeface="Arial"/>
              </a:rPr>
              <a:t>Household</a:t>
            </a:r>
            <a:r>
              <a:rPr lang="en" sz="1000">
                <a:solidFill>
                  <a:srgbClr val="000000"/>
                </a:solidFill>
                <a:latin typeface="Arial"/>
                <a:ea typeface="Arial"/>
                <a:cs typeface="Arial"/>
                <a:sym typeface="Arial"/>
              </a:rPr>
              <a:t>, and </a:t>
            </a:r>
            <a:r>
              <a:rPr b="1" lang="en" sz="1000">
                <a:solidFill>
                  <a:srgbClr val="000000"/>
                </a:solidFill>
                <a:latin typeface="Arial"/>
                <a:ea typeface="Arial"/>
                <a:cs typeface="Arial"/>
                <a:sym typeface="Arial"/>
              </a:rPr>
              <a:t>Soft Drinks</a:t>
            </a:r>
            <a:r>
              <a:rPr lang="en" sz="1000">
                <a:solidFill>
                  <a:srgbClr val="000000"/>
                </a:solidFill>
                <a:latin typeface="Arial"/>
                <a:ea typeface="Arial"/>
                <a:cs typeface="Arial"/>
                <a:sym typeface="Arial"/>
              </a:rPr>
              <a:t> show solid but not leading performance—likely staple goods with regular turnover but pricing constraints.</a:t>
            </a:r>
            <a:endParaRPr sz="10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Consumer Segmentation</a:t>
            </a:r>
            <a:r>
              <a:rPr lang="en" sz="1100">
                <a:solidFill>
                  <a:srgbClr val="000000"/>
                </a:solidFill>
                <a:latin typeface="Arial"/>
                <a:ea typeface="Arial"/>
                <a:cs typeface="Arial"/>
                <a:sym typeface="Arial"/>
              </a:rPr>
              <a:t>: Investigate customer profiles for </a:t>
            </a:r>
            <a:r>
              <a:rPr i="1" lang="en" sz="1100">
                <a:solidFill>
                  <a:srgbClr val="000000"/>
                </a:solidFill>
                <a:latin typeface="Arial"/>
                <a:ea typeface="Arial"/>
                <a:cs typeface="Arial"/>
                <a:sym typeface="Arial"/>
              </a:rPr>
              <a:t>Low Sugar</a:t>
            </a:r>
            <a:r>
              <a:rPr lang="en" sz="1100">
                <a:solidFill>
                  <a:srgbClr val="000000"/>
                </a:solidFill>
                <a:latin typeface="Arial"/>
                <a:ea typeface="Arial"/>
                <a:cs typeface="Arial"/>
                <a:sym typeface="Arial"/>
              </a:rPr>
              <a:t> vs </a:t>
            </a:r>
            <a:r>
              <a:rPr i="1" lang="en" sz="1100">
                <a:solidFill>
                  <a:srgbClr val="000000"/>
                </a:solidFill>
                <a:latin typeface="Arial"/>
                <a:ea typeface="Arial"/>
                <a:cs typeface="Arial"/>
                <a:sym typeface="Arial"/>
              </a:rPr>
              <a:t>No Sugar</a:t>
            </a:r>
            <a:r>
              <a:rPr lang="en" sz="1100">
                <a:solidFill>
                  <a:srgbClr val="000000"/>
                </a:solidFill>
                <a:latin typeface="Arial"/>
                <a:ea typeface="Arial"/>
                <a:cs typeface="Arial"/>
                <a:sym typeface="Arial"/>
              </a:rPr>
              <a:t> buyers. Who’s paying more, and why?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Product Strategy</a:t>
            </a:r>
            <a:r>
              <a:rPr lang="en" sz="1100">
                <a:solidFill>
                  <a:srgbClr val="000000"/>
                </a:solidFill>
                <a:latin typeface="Arial"/>
                <a:ea typeface="Arial"/>
                <a:cs typeface="Arial"/>
                <a:sym typeface="Arial"/>
              </a:rPr>
              <a:t>: Consider expanding </a:t>
            </a:r>
            <a:r>
              <a:rPr i="1" lang="en" sz="1100">
                <a:solidFill>
                  <a:srgbClr val="000000"/>
                </a:solidFill>
                <a:latin typeface="Arial"/>
                <a:ea typeface="Arial"/>
                <a:cs typeface="Arial"/>
                <a:sym typeface="Arial"/>
              </a:rPr>
              <a:t>Low Sugar</a:t>
            </a:r>
            <a:r>
              <a:rPr lang="en" sz="1100">
                <a:solidFill>
                  <a:srgbClr val="000000"/>
                </a:solidFill>
                <a:latin typeface="Arial"/>
                <a:ea typeface="Arial"/>
                <a:cs typeface="Arial"/>
                <a:sym typeface="Arial"/>
              </a:rPr>
              <a:t> offerings—especially if they balance health appeal and flavor retention better than No Sugar ones.</a:t>
            </a:r>
            <a:endParaRPr sz="1100">
              <a:solidFill>
                <a:srgbClr val="000000"/>
              </a:solidFill>
              <a:latin typeface="Arial"/>
              <a:ea typeface="Arial"/>
              <a:cs typeface="Arial"/>
              <a:sym typeface="Arial"/>
            </a:endParaRPr>
          </a:p>
          <a:p>
            <a:pPr indent="0" lvl="0" marL="0" rtl="0" algn="l">
              <a:spcBef>
                <a:spcPts val="1400"/>
              </a:spcBef>
              <a:spcAft>
                <a:spcPts val="0"/>
              </a:spcAft>
              <a:buNone/>
            </a:pPr>
            <a:r>
              <a:rPr b="1" lang="en" sz="1300">
                <a:solidFill>
                  <a:srgbClr val="000000"/>
                </a:solidFill>
                <a:latin typeface="Arial"/>
                <a:ea typeface="Arial"/>
                <a:cs typeface="Arial"/>
                <a:sym typeface="Arial"/>
              </a:rPr>
              <a:t>Recommendations</a:t>
            </a:r>
            <a:endParaRPr b="1" sz="13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Operational Audit for Store Id OUT002</a:t>
            </a:r>
            <a:r>
              <a:rPr lang="en" sz="1100">
                <a:solidFill>
                  <a:srgbClr val="000000"/>
                </a:solidFill>
                <a:latin typeface="Arial"/>
                <a:ea typeface="Arial"/>
                <a:cs typeface="Arial"/>
                <a:sym typeface="Arial"/>
              </a:rPr>
              <a:t>: Dive into staffing, customer feedback, product assortment, and local factors.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Benchmarking OUT004</a:t>
            </a:r>
            <a:r>
              <a:rPr lang="en" sz="1100">
                <a:solidFill>
                  <a:srgbClr val="000000"/>
                </a:solidFill>
                <a:latin typeface="Arial"/>
                <a:ea typeface="Arial"/>
                <a:cs typeface="Arial"/>
                <a:sym typeface="Arial"/>
              </a:rPr>
              <a:t>: Identify and replicate success drivers across other stores.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Dynamic Pricing &amp; Cross-Store Promotions</a:t>
            </a:r>
            <a:r>
              <a:rPr lang="en" sz="1100">
                <a:solidFill>
                  <a:srgbClr val="000000"/>
                </a:solidFill>
                <a:latin typeface="Arial"/>
                <a:ea typeface="Arial"/>
                <a:cs typeface="Arial"/>
                <a:sym typeface="Arial"/>
              </a:rPr>
              <a:t>: Consider personalized offers or loyalty incentives to level out performance.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Time-Series Analysis</a:t>
            </a:r>
            <a:r>
              <a:rPr lang="en" sz="1100">
                <a:solidFill>
                  <a:srgbClr val="000000"/>
                </a:solidFill>
                <a:latin typeface="Arial"/>
                <a:ea typeface="Arial"/>
                <a:cs typeface="Arial"/>
                <a:sym typeface="Arial"/>
              </a:rPr>
              <a:t>: Examine monthly revenue trends per store to detect seasonal spikes or declines.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Assortment and planogram</a:t>
            </a:r>
            <a:r>
              <a:rPr lang="en" sz="1100">
                <a:solidFill>
                  <a:srgbClr val="000000"/>
                </a:solidFill>
                <a:latin typeface="Arial"/>
                <a:ea typeface="Arial"/>
                <a:cs typeface="Arial"/>
                <a:sym typeface="Arial"/>
              </a:rPr>
              <a:t>: Heavier items on lower shelves; allocate facings by sales velocity per cubic inch and per pound.</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Replenishment and freight</a:t>
            </a:r>
            <a:r>
              <a:rPr lang="en" sz="1100">
                <a:solidFill>
                  <a:srgbClr val="000000"/>
                </a:solidFill>
                <a:latin typeface="Arial"/>
                <a:ea typeface="Arial"/>
                <a:cs typeface="Arial"/>
                <a:sym typeface="Arial"/>
              </a:rPr>
              <a:t>: Build reorder points that incorporate weight-based handling cost and damage risk.</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Pricing and promos</a:t>
            </a:r>
            <a:r>
              <a:rPr lang="en" sz="1100">
                <a:solidFill>
                  <a:srgbClr val="000000"/>
                </a:solidFill>
                <a:latin typeface="Arial"/>
                <a:ea typeface="Arial"/>
                <a:cs typeface="Arial"/>
                <a:sym typeface="Arial"/>
              </a:rPr>
              <a:t>: Tie promo strategy to handling and shipping; heavy items may need minimum basket thresholds online.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E‑commerce ops</a:t>
            </a:r>
            <a:r>
              <a:rPr lang="en" sz="1100">
                <a:solidFill>
                  <a:srgbClr val="000000"/>
                </a:solidFill>
                <a:latin typeface="Arial"/>
                <a:ea typeface="Arial"/>
                <a:cs typeface="Arial"/>
                <a:sym typeface="Arial"/>
              </a:rPr>
              <a:t>: Cap basket weight for delivery slots; surface weight in ETA and fee logic.</a:t>
            </a: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0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Business Problem Overview and Solution Approach</a:t>
            </a:r>
            <a:endParaRPr>
              <a:solidFill>
                <a:srgbClr val="000000"/>
              </a:solidFill>
            </a:endParaRPr>
          </a:p>
        </p:txBody>
      </p:sp>
      <p:sp>
        <p:nvSpPr>
          <p:cNvPr id="167" name="Google Shape;167;p33"/>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Double down on medium formats where they outperform on both total revenue and density.</a:t>
            </a:r>
            <a:endParaRPr b="1"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Tune large stores for space productivity rather than raw size—assortment rationalization, service zones, and adjacency resets.</a:t>
            </a:r>
            <a:endParaRPr b="1"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Give small formats a distinct mission (speed, proximity, or online pickup) instead of mirroring larger assortments.</a:t>
            </a:r>
            <a:endParaRPr b="1"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Tier 2 cities might be the “Goldilocks zone” of store location strategy—not too saturated, not too sparse, just right. But before scaling up, validate operational inputs and external variables. If you’ve got raw data across tiers—traffic, basket, size, cost—I'd be glad to help you build a predictive model or generate diagnostic visuals.</a:t>
            </a:r>
            <a:endParaRPr b="1" sz="1000">
              <a:solidFill>
                <a:srgbClr val="000000"/>
              </a:solidFill>
              <a:latin typeface="Arial"/>
              <a:ea typeface="Arial"/>
              <a:cs typeface="Arial"/>
              <a:sym typeface="Arial"/>
            </a:endParaRPr>
          </a:p>
          <a:p>
            <a:pPr indent="0" lvl="0" marL="0" rtl="0" algn="l">
              <a:spcBef>
                <a:spcPts val="1200"/>
              </a:spcBef>
              <a:spcAft>
                <a:spcPts val="0"/>
              </a:spcAft>
              <a:buNone/>
            </a:pPr>
            <a:r>
              <a:rPr b="1" lang="en" sz="1000">
                <a:solidFill>
                  <a:srgbClr val="000000"/>
                </a:solidFill>
                <a:latin typeface="Arial"/>
                <a:ea typeface="Arial"/>
                <a:cs typeface="Arial"/>
                <a:sym typeface="Arial"/>
              </a:rPr>
              <a:t>Modeling Recommendations</a:t>
            </a:r>
            <a:endParaRPr b="1"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Group stores by revenue patterns and contextual attributes to reveal latent segments beyond tier labels.</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This trend echoes a strategic sweet spot: Tier 2 cities may deliver big-city demand with suburban cost structures.</a:t>
            </a:r>
            <a:endParaRPr sz="1000">
              <a:solidFill>
                <a:srgbClr val="000000"/>
              </a:solidFill>
              <a:latin typeface="Arial"/>
              <a:ea typeface="Arial"/>
              <a:cs typeface="Arial"/>
              <a:sym typeface="Arial"/>
            </a:endParaRPr>
          </a:p>
          <a:p>
            <a:pPr indent="0" lvl="0" marL="0" rtl="0" algn="l">
              <a:spcBef>
                <a:spcPts val="0"/>
              </a:spcBef>
              <a:spcAft>
                <a:spcPts val="0"/>
              </a:spcAft>
              <a:buNone/>
            </a:pPr>
            <a:r>
              <a:rPr b="1" lang="en" sz="1000">
                <a:solidFill>
                  <a:srgbClr val="000000"/>
                </a:solidFill>
                <a:latin typeface="Arial"/>
                <a:ea typeface="Arial"/>
                <a:cs typeface="Arial"/>
                <a:sym typeface="Arial"/>
              </a:rPr>
              <a:t>Actionable moves</a:t>
            </a:r>
            <a:endParaRPr b="1"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Share of SKUs below threshold (e.g., bottom 10th percentile) by store.</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Revenue concentration: top-10% SKU share per store to gauge dependency on winners.</a:t>
            </a:r>
            <a:endParaRPr sz="1000">
              <a:solidFill>
                <a:srgbClr val="000000"/>
              </a:solidFill>
              <a:latin typeface="Arial"/>
              <a:ea typeface="Arial"/>
              <a:cs typeface="Arial"/>
              <a:sym typeface="Arial"/>
            </a:endParaRPr>
          </a:p>
          <a:p>
            <a:pPr indent="0" lvl="0" marL="0" rtl="0" algn="l">
              <a:spcBef>
                <a:spcPts val="0"/>
              </a:spcBef>
              <a:spcAft>
                <a:spcPts val="0"/>
              </a:spcAft>
              <a:buNone/>
            </a:pPr>
            <a:r>
              <a:rPr lang="en" sz="1000">
                <a:solidFill>
                  <a:srgbClr val="000000"/>
                </a:solidFill>
                <a:latin typeface="Arial"/>
                <a:ea typeface="Arial"/>
                <a:cs typeface="Arial"/>
                <a:sym typeface="Arial"/>
              </a:rPr>
              <a:t>Availability-adjusted sales: normalize by in-stock days to avoid penalizing stockouts.</a:t>
            </a:r>
            <a:endParaRPr sz="10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Sales density</a:t>
            </a:r>
            <a:r>
              <a:rPr lang="en" sz="1100">
                <a:solidFill>
                  <a:srgbClr val="000000"/>
                </a:solidFill>
                <a:latin typeface="Arial"/>
                <a:ea typeface="Arial"/>
                <a:cs typeface="Arial"/>
                <a:sym typeface="Arial"/>
              </a:rPr>
              <a:t>: Normalize sales by floor space (sales per sqft) to assess efficiency across formats.</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SKU-level contribution</a:t>
            </a:r>
            <a:r>
              <a:rPr lang="en" sz="1100">
                <a:solidFill>
                  <a:srgbClr val="000000"/>
                </a:solidFill>
                <a:latin typeface="Arial"/>
                <a:ea typeface="Arial"/>
                <a:cs typeface="Arial"/>
                <a:sym typeface="Arial"/>
              </a:rPr>
              <a:t>: Which product categories drive the upper tails in Medium and High stores?</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Stockout rates &amp; planogram adherence</a:t>
            </a:r>
            <a:r>
              <a:rPr lang="en" sz="1100">
                <a:solidFill>
                  <a:srgbClr val="000000"/>
                </a:solidFill>
                <a:latin typeface="Arial"/>
                <a:ea typeface="Arial"/>
                <a:cs typeface="Arial"/>
                <a:sym typeface="Arial"/>
              </a:rPr>
              <a:t>: Especially for Small stores with low-end outliers.</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Performance stability</a:t>
            </a:r>
            <a:r>
              <a:rPr lang="en" sz="1100">
                <a:solidFill>
                  <a:srgbClr val="000000"/>
                </a:solidFill>
                <a:latin typeface="Arial"/>
                <a:ea typeface="Arial"/>
                <a:cs typeface="Arial"/>
                <a:sym typeface="Arial"/>
              </a:rPr>
              <a:t>: Run time series for sales variance per store size to detect seasonal sensitivity.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0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Business Problem Overview and Solution Approach</a:t>
            </a:r>
            <a:endParaRPr>
              <a:solidFill>
                <a:srgbClr val="000000"/>
              </a:solidFill>
            </a:endParaRPr>
          </a:p>
        </p:txBody>
      </p:sp>
      <p:sp>
        <p:nvSpPr>
          <p:cNvPr id="173" name="Google Shape;173;p34"/>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0"/>
              </a:spcAft>
              <a:buNone/>
            </a:pPr>
            <a:r>
              <a:rPr b="1" lang="en" sz="1300">
                <a:solidFill>
                  <a:srgbClr val="000000"/>
                </a:solidFill>
                <a:latin typeface="Arial"/>
                <a:ea typeface="Arial"/>
                <a:cs typeface="Arial"/>
                <a:sym typeface="Arial"/>
              </a:rPr>
              <a:t>Operational and merchandising actions</a:t>
            </a:r>
            <a:endParaRPr b="1" sz="13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Assortment planning</a:t>
            </a:r>
            <a:r>
              <a:rPr lang="en" sz="1100">
                <a:solidFill>
                  <a:srgbClr val="000000"/>
                </a:solidFill>
                <a:latin typeface="Arial"/>
                <a:ea typeface="Arial"/>
                <a:cs typeface="Arial"/>
                <a:sym typeface="Arial"/>
              </a:rPr>
              <a:t>: Set explicit targets for Low/No Sugar presence within beverage, cereal, and snack sets based on demand.</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Planogramming</a:t>
            </a:r>
            <a:r>
              <a:rPr lang="en" sz="1100">
                <a:solidFill>
                  <a:srgbClr val="000000"/>
                </a:solidFill>
                <a:latin typeface="Arial"/>
                <a:ea typeface="Arial"/>
                <a:cs typeface="Arial"/>
                <a:sym typeface="Arial"/>
              </a:rPr>
              <a:t>: Separate Regular vs. Low/No Sugar facings to reduce shopper search cost; use distinct color blocking.</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Promo strategy</a:t>
            </a:r>
            <a:r>
              <a:rPr lang="en" sz="1100">
                <a:solidFill>
                  <a:srgbClr val="000000"/>
                </a:solidFill>
                <a:latin typeface="Arial"/>
                <a:ea typeface="Arial"/>
                <a:cs typeface="Arial"/>
                <a:sym typeface="Arial"/>
              </a:rPr>
              <a:t>: Balance discounting between sugar tiers to avoid cannibalization and keep health-oriented options visible.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Inventory</a:t>
            </a:r>
            <a:r>
              <a:rPr lang="en" sz="1100">
                <a:solidFill>
                  <a:srgbClr val="000000"/>
                </a:solidFill>
                <a:latin typeface="Arial"/>
                <a:ea typeface="Arial"/>
                <a:cs typeface="Arial"/>
                <a:sym typeface="Arial"/>
              </a:rPr>
              <a:t>: Forecast Low/No Sugar items separately; their demand elasticity and seasonality often differ from Regular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Assortment overlap analysis</a:t>
            </a:r>
            <a:r>
              <a:rPr lang="en" sz="1100">
                <a:solidFill>
                  <a:srgbClr val="000000"/>
                </a:solidFill>
                <a:latin typeface="Arial"/>
                <a:ea typeface="Arial"/>
                <a:cs typeface="Arial"/>
                <a:sym typeface="Arial"/>
              </a:rPr>
              <a:t>: Which SKUs are missing from low-performing stores but exist in high performers?.</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b="1" sz="1000">
              <a:solidFill>
                <a:srgbClr val="000000"/>
              </a:solidFill>
              <a:latin typeface="Arial"/>
              <a:ea typeface="Arial"/>
              <a:cs typeface="Arial"/>
              <a:sym typeface="Arial"/>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0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a:t>
            </a:r>
            <a:r>
              <a:rPr lang="en">
                <a:solidFill>
                  <a:srgbClr val="000000"/>
                </a:solidFill>
              </a:rPr>
              <a:t>Product Weight</a:t>
            </a:r>
            <a:endParaRPr>
              <a:solidFill>
                <a:srgbClr val="000000"/>
              </a:solidFill>
            </a:endParaRPr>
          </a:p>
        </p:txBody>
      </p:sp>
      <p:sp>
        <p:nvSpPr>
          <p:cNvPr id="179" name="Google Shape;179;p35"/>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180" name="Google Shape;180;p35" title="Screenshot 2025-08-08 at 9.10.10 PM.png"/>
          <p:cNvPicPr preferRelativeResize="0"/>
          <p:nvPr/>
        </p:nvPicPr>
        <p:blipFill>
          <a:blip r:embed="rId4">
            <a:alphaModFix/>
          </a:blip>
          <a:stretch>
            <a:fillRect/>
          </a:stretch>
        </p:blipFill>
        <p:spPr>
          <a:xfrm>
            <a:off x="202550" y="910825"/>
            <a:ext cx="5825848" cy="3476175"/>
          </a:xfrm>
          <a:prstGeom prst="rect">
            <a:avLst/>
          </a:prstGeom>
          <a:noFill/>
          <a:ln>
            <a:noFill/>
          </a:ln>
        </p:spPr>
      </p:pic>
      <p:sp>
        <p:nvSpPr>
          <p:cNvPr id="181" name="Google Shape;181;p35"/>
          <p:cNvSpPr txBox="1"/>
          <p:nvPr/>
        </p:nvSpPr>
        <p:spPr>
          <a:xfrm>
            <a:off x="6226700" y="873525"/>
            <a:ext cx="26091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Several points lie outside the whiskers—likely below 5 and above 20—indicating </a:t>
            </a:r>
            <a:r>
              <a:rPr b="1" lang="en" sz="1100"/>
              <a:t>extreme product weights</a:t>
            </a:r>
            <a:r>
              <a:rPr lang="en" sz="1100"/>
              <a:t> that deviate from the norm.</a:t>
            </a:r>
            <a:endParaRPr sz="1500">
              <a:solidFill>
                <a:schemeClr val="dk2"/>
              </a:solidFill>
              <a:latin typeface="Nunito"/>
              <a:ea typeface="Nunito"/>
              <a:cs typeface="Nunito"/>
              <a:sym typeface="Nunito"/>
            </a:endParaRPr>
          </a:p>
        </p:txBody>
      </p:sp>
      <p:sp>
        <p:nvSpPr>
          <p:cNvPr id="182" name="Google Shape;182;p35"/>
          <p:cNvSpPr txBox="1"/>
          <p:nvPr/>
        </p:nvSpPr>
        <p:spPr>
          <a:xfrm>
            <a:off x="6171475" y="1950250"/>
            <a:ext cx="2829000" cy="1877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Product weights range from </a:t>
            </a:r>
            <a:r>
              <a:rPr b="1" lang="en" sz="1100"/>
              <a:t>2.5 to 22.5</a:t>
            </a:r>
            <a:r>
              <a:rPr lang="en" sz="1100"/>
              <a:t>, consistent with the box plot.</a:t>
            </a:r>
            <a:endParaRPr sz="1100"/>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Highest bar is near the median, with a count close to </a:t>
            </a:r>
            <a:r>
              <a:rPr b="1" lang="en" sz="1100"/>
              <a:t>450</a:t>
            </a:r>
            <a:r>
              <a:rPr lang="en" sz="1100"/>
              <a:t>.</a:t>
            </a:r>
            <a:endParaRPr sz="1100"/>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Minimal skew; distribution appears symmetric.</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6"/>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a:t>
            </a:r>
            <a:r>
              <a:rPr lang="en"/>
              <a:t>Product Allocated Area</a:t>
            </a:r>
            <a:endParaRPr>
              <a:solidFill>
                <a:srgbClr val="000000"/>
              </a:solidFill>
            </a:endParaRPr>
          </a:p>
        </p:txBody>
      </p:sp>
      <p:sp>
        <p:nvSpPr>
          <p:cNvPr id="188" name="Google Shape;188;p36"/>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189" name="Google Shape;189;p36" title="Screenshot 2025-08-08 at 9.44.27 PM.png"/>
          <p:cNvPicPr preferRelativeResize="0"/>
          <p:nvPr/>
        </p:nvPicPr>
        <p:blipFill>
          <a:blip r:embed="rId4">
            <a:alphaModFix/>
          </a:blip>
          <a:stretch>
            <a:fillRect/>
          </a:stretch>
        </p:blipFill>
        <p:spPr>
          <a:xfrm>
            <a:off x="152400" y="1014375"/>
            <a:ext cx="5780306" cy="3420764"/>
          </a:xfrm>
          <a:prstGeom prst="rect">
            <a:avLst/>
          </a:prstGeom>
          <a:noFill/>
          <a:ln>
            <a:noFill/>
          </a:ln>
        </p:spPr>
      </p:pic>
      <p:sp>
        <p:nvSpPr>
          <p:cNvPr id="190" name="Google Shape;190;p36"/>
          <p:cNvSpPr txBox="1"/>
          <p:nvPr/>
        </p:nvSpPr>
        <p:spPr>
          <a:xfrm>
            <a:off x="6197700" y="1014375"/>
            <a:ext cx="29463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b="1" lang="en" sz="1100"/>
              <a:t>Outliers</a:t>
            </a:r>
            <a:r>
              <a:rPr lang="en" sz="1100"/>
              <a:t> are present beyond the whiskers, indicating products with unusually high or low allocated area.</a:t>
            </a:r>
            <a:endParaRPr sz="1500">
              <a:solidFill>
                <a:schemeClr val="dk2"/>
              </a:solidFill>
              <a:latin typeface="Nunito"/>
              <a:ea typeface="Nunito"/>
              <a:cs typeface="Nunito"/>
              <a:sym typeface="Nunito"/>
            </a:endParaRPr>
          </a:p>
        </p:txBody>
      </p:sp>
      <p:sp>
        <p:nvSpPr>
          <p:cNvPr id="191" name="Google Shape;191;p36"/>
          <p:cNvSpPr txBox="1"/>
          <p:nvPr/>
        </p:nvSpPr>
        <p:spPr>
          <a:xfrm>
            <a:off x="6197700" y="2112250"/>
            <a:ext cx="2842800" cy="2047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Bars are </a:t>
            </a:r>
            <a:r>
              <a:rPr b="1" lang="en" sz="1100"/>
              <a:t>blue</a:t>
            </a:r>
            <a:r>
              <a:rPr lang="en" sz="1100"/>
              <a:t>, and the distribution is </a:t>
            </a:r>
            <a:r>
              <a:rPr b="1" lang="en" sz="1100"/>
              <a:t>heavily right-skewed</a:t>
            </a:r>
            <a:endParaRPr b="1" sz="1100"/>
          </a:p>
          <a:p>
            <a:pPr indent="0" lvl="0" marL="457200" rtl="0" algn="l">
              <a:spcBef>
                <a:spcPts val="0"/>
              </a:spcBef>
              <a:spcAft>
                <a:spcPts val="0"/>
              </a:spcAft>
              <a:buNone/>
            </a:pPr>
            <a:r>
              <a:t/>
            </a:r>
            <a:endParaRPr b="1" sz="1100"/>
          </a:p>
          <a:p>
            <a:pPr indent="-298450" lvl="0" marL="457200" rtl="0" algn="l">
              <a:spcBef>
                <a:spcPts val="0"/>
              </a:spcBef>
              <a:spcAft>
                <a:spcPts val="0"/>
              </a:spcAft>
              <a:buSzPts val="1100"/>
              <a:buChar char="●"/>
            </a:pPr>
            <a:r>
              <a:rPr lang="en" sz="1100"/>
              <a:t>The </a:t>
            </a:r>
            <a:r>
              <a:rPr b="1" lang="en" sz="1100"/>
              <a:t>right-skewed distribution</a:t>
            </a:r>
            <a:r>
              <a:rPr lang="en" sz="1100"/>
              <a:t> may impact shelf optimization, promotional planning, or visual merchandising strategies.</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Most products occupy a </a:t>
            </a:r>
            <a:r>
              <a:rPr b="1" lang="en" sz="1100"/>
              <a:t>small fraction of display area</a:t>
            </a:r>
            <a:r>
              <a:rPr lang="en" sz="1100"/>
              <a:t>, clustering below 0.10</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Product MRP</a:t>
            </a:r>
            <a:endParaRPr>
              <a:solidFill>
                <a:srgbClr val="000000"/>
              </a:solidFill>
            </a:endParaRPr>
          </a:p>
        </p:txBody>
      </p:sp>
      <p:sp>
        <p:nvSpPr>
          <p:cNvPr id="197" name="Google Shape;197;p37"/>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198" name="Google Shape;198;p37" title="Screenshot 2025-08-08 at 9.55.06 PM.png"/>
          <p:cNvPicPr preferRelativeResize="0"/>
          <p:nvPr/>
        </p:nvPicPr>
        <p:blipFill>
          <a:blip r:embed="rId4">
            <a:alphaModFix/>
          </a:blip>
          <a:stretch>
            <a:fillRect/>
          </a:stretch>
        </p:blipFill>
        <p:spPr>
          <a:xfrm>
            <a:off x="152400" y="1014375"/>
            <a:ext cx="5847900" cy="3472200"/>
          </a:xfrm>
          <a:prstGeom prst="rect">
            <a:avLst/>
          </a:prstGeom>
          <a:noFill/>
          <a:ln>
            <a:noFill/>
          </a:ln>
        </p:spPr>
      </p:pic>
      <p:sp>
        <p:nvSpPr>
          <p:cNvPr id="199" name="Google Shape;199;p37"/>
          <p:cNvSpPr txBox="1"/>
          <p:nvPr/>
        </p:nvSpPr>
        <p:spPr>
          <a:xfrm>
            <a:off x="6396950" y="1042025"/>
            <a:ext cx="26910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b="1" lang="en" sz="1100"/>
              <a:t>Median</a:t>
            </a:r>
            <a:r>
              <a:rPr lang="en" sz="1100"/>
              <a:t>: Shown as a horizontal line inside the box, indicating the central value of MRP.</a:t>
            </a:r>
            <a:endParaRPr sz="1500">
              <a:solidFill>
                <a:schemeClr val="dk2"/>
              </a:solidFill>
              <a:latin typeface="Nunito"/>
              <a:ea typeface="Nunito"/>
              <a:cs typeface="Nunito"/>
              <a:sym typeface="Nunito"/>
            </a:endParaRPr>
          </a:p>
        </p:txBody>
      </p:sp>
      <p:sp>
        <p:nvSpPr>
          <p:cNvPr id="200" name="Google Shape;200;p37"/>
          <p:cNvSpPr txBox="1"/>
          <p:nvPr/>
        </p:nvSpPr>
        <p:spPr>
          <a:xfrm>
            <a:off x="6364750" y="2048550"/>
            <a:ext cx="2539200" cy="1708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Most products cluster around the </a:t>
            </a:r>
            <a:r>
              <a:rPr b="1" lang="en" sz="1100"/>
              <a:t>central price range</a:t>
            </a:r>
            <a:r>
              <a:rPr lang="en" sz="1100"/>
              <a:t>.</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Both plots confirm that the </a:t>
            </a:r>
            <a:r>
              <a:rPr b="1" lang="en" sz="1100"/>
              <a:t>median MRP</a:t>
            </a:r>
            <a:r>
              <a:rPr lang="en" sz="1100"/>
              <a:t> is a strong representative of the dataset.</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Approximately </a:t>
            </a:r>
            <a:r>
              <a:rPr b="1" lang="en" sz="1100"/>
              <a:t>0 to 300</a:t>
            </a:r>
            <a:r>
              <a:rPr lang="en" sz="1100"/>
              <a:t>, covers the full price spectrum</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Product Store Sales Total</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t/>
            </a:r>
            <a:endParaRPr>
              <a:solidFill>
                <a:srgbClr val="000000"/>
              </a:solidFill>
            </a:endParaRPr>
          </a:p>
        </p:txBody>
      </p:sp>
      <p:sp>
        <p:nvSpPr>
          <p:cNvPr id="206" name="Google Shape;206;p38"/>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07" name="Google Shape;207;p38" title="Screenshot 2025-08-08 at 10.20.45 PM.png"/>
          <p:cNvPicPr preferRelativeResize="0"/>
          <p:nvPr/>
        </p:nvPicPr>
        <p:blipFill>
          <a:blip r:embed="rId4">
            <a:alphaModFix/>
          </a:blip>
          <a:stretch>
            <a:fillRect/>
          </a:stretch>
        </p:blipFill>
        <p:spPr>
          <a:xfrm>
            <a:off x="152400" y="1014375"/>
            <a:ext cx="5874125" cy="3459076"/>
          </a:xfrm>
          <a:prstGeom prst="rect">
            <a:avLst/>
          </a:prstGeom>
          <a:noFill/>
          <a:ln>
            <a:noFill/>
          </a:ln>
        </p:spPr>
      </p:pic>
      <p:sp>
        <p:nvSpPr>
          <p:cNvPr id="208" name="Google Shape;208;p38"/>
          <p:cNvSpPr txBox="1"/>
          <p:nvPr/>
        </p:nvSpPr>
        <p:spPr>
          <a:xfrm>
            <a:off x="6371375" y="893225"/>
            <a:ext cx="26055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Typical sales vary meaningfully around the median</a:t>
            </a:r>
            <a:endParaRPr sz="1100">
              <a:solidFill>
                <a:schemeClr val="dk2"/>
              </a:solidFill>
              <a:latin typeface="Nunito"/>
              <a:ea typeface="Nunito"/>
              <a:cs typeface="Nunito"/>
              <a:sym typeface="Nunito"/>
            </a:endParaRPr>
          </a:p>
          <a:p>
            <a:pPr indent="-298450" lvl="0" marL="457200" rtl="0" algn="l">
              <a:spcBef>
                <a:spcPts val="0"/>
              </a:spcBef>
              <a:spcAft>
                <a:spcPts val="0"/>
              </a:spcAft>
              <a:buClr>
                <a:schemeClr val="dk2"/>
              </a:buClr>
              <a:buSzPts val="1100"/>
              <a:buChar char="●"/>
            </a:pPr>
            <a:r>
              <a:rPr lang="en" sz="1100">
                <a:solidFill>
                  <a:schemeClr val="dk2"/>
                </a:solidFill>
              </a:rPr>
              <a:t>Multiple outliers mostly on the high end → indicates heavy tail or rare high-sale events.</a:t>
            </a:r>
            <a:endParaRPr sz="1100">
              <a:solidFill>
                <a:schemeClr val="dk2"/>
              </a:solidFill>
            </a:endParaRPr>
          </a:p>
        </p:txBody>
      </p:sp>
      <p:sp>
        <p:nvSpPr>
          <p:cNvPr id="209" name="Google Shape;209;p38"/>
          <p:cNvSpPr txBox="1"/>
          <p:nvPr/>
        </p:nvSpPr>
        <p:spPr>
          <a:xfrm>
            <a:off x="6690275" y="2286475"/>
            <a:ext cx="2466900" cy="1539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Char char="●"/>
            </a:pPr>
            <a:r>
              <a:rPr lang="en" sz="1100">
                <a:solidFill>
                  <a:schemeClr val="dk2"/>
                </a:solidFill>
              </a:rPr>
              <a:t>Sales totals span from 0 to ~8,000</a:t>
            </a:r>
            <a:endParaRPr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Support starts near zero (</a:t>
            </a:r>
            <a:r>
              <a:rPr b="1" lang="en" sz="1100">
                <a:solidFill>
                  <a:schemeClr val="dk2"/>
                </a:solidFill>
              </a:rPr>
              <a:t>sales can’t be negative</a:t>
            </a:r>
            <a:r>
              <a:rPr lang="en" sz="1100">
                <a:solidFill>
                  <a:schemeClr val="dk2"/>
                </a:solidFill>
              </a:rPr>
              <a:t>). This natural floor can compress lower-end variance and inflate MAPE for near-zero cases.</a:t>
            </a:r>
            <a:endParaRPr sz="11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Product Sugar Content</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215" name="Google Shape;215;p39"/>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16" name="Google Shape;216;p39" title="Screenshot 2025-08-08 at 10.21.47 PM.png"/>
          <p:cNvPicPr preferRelativeResize="0"/>
          <p:nvPr/>
        </p:nvPicPr>
        <p:blipFill>
          <a:blip r:embed="rId4">
            <a:alphaModFix/>
          </a:blip>
          <a:stretch>
            <a:fillRect/>
          </a:stretch>
        </p:blipFill>
        <p:spPr>
          <a:xfrm>
            <a:off x="304800" y="861979"/>
            <a:ext cx="3424221" cy="3976722"/>
          </a:xfrm>
          <a:prstGeom prst="rect">
            <a:avLst/>
          </a:prstGeom>
          <a:noFill/>
          <a:ln>
            <a:noFill/>
          </a:ln>
        </p:spPr>
      </p:pic>
      <p:sp>
        <p:nvSpPr>
          <p:cNvPr id="217" name="Google Shape;217;p39"/>
          <p:cNvSpPr txBox="1"/>
          <p:nvPr/>
        </p:nvSpPr>
        <p:spPr>
          <a:xfrm>
            <a:off x="4236350" y="955550"/>
            <a:ext cx="46029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rPr>
              <a:t>Low Sugar" (55.7%)</a:t>
            </a:r>
            <a:r>
              <a:rPr lang="en" sz="1100">
                <a:solidFill>
                  <a:schemeClr val="dk2"/>
                </a:solidFill>
              </a:rPr>
              <a:t> </a:t>
            </a:r>
            <a:endParaRPr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Largest segment — over half the products fall here.</a:t>
            </a:r>
            <a:endParaRPr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Baseline offerings or reformulated products targeting health-conscious consumers</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b="1" lang="en" sz="1100">
                <a:solidFill>
                  <a:schemeClr val="dk2"/>
                </a:solidFill>
              </a:rPr>
              <a:t>No Sugar" (17.3%)</a:t>
            </a:r>
            <a:endParaRPr b="1"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Meaningful minority — likely includes diet-specific, diabetic-friendly, or zero-calorie items.</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b="1" lang="en" sz="1100">
                <a:solidFill>
                  <a:schemeClr val="dk2"/>
                </a:solidFill>
              </a:rPr>
              <a:t>Regular" (25.7%)</a:t>
            </a:r>
            <a:endParaRPr b="1"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Second-largest group — standard sugar levels.</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b="1" lang="en" sz="1100">
                <a:solidFill>
                  <a:schemeClr val="dk2"/>
                </a:solidFill>
              </a:rPr>
              <a:t>Reg (1.2%)</a:t>
            </a:r>
            <a:endParaRPr b="1"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Duplicate/ambiguous label — possibly a typo or inconsistent data entry</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202550" y="1368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a:t>
            </a:r>
            <a:r>
              <a:rPr lang="en"/>
              <a:t>Product Type</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223" name="Google Shape;223;p40"/>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24" name="Google Shape;224;p40" title="Screenshot 2025-08-08 at 10.22.44 PM.png"/>
          <p:cNvPicPr preferRelativeResize="0"/>
          <p:nvPr/>
        </p:nvPicPr>
        <p:blipFill>
          <a:blip r:embed="rId4">
            <a:alphaModFix/>
          </a:blip>
          <a:stretch>
            <a:fillRect/>
          </a:stretch>
        </p:blipFill>
        <p:spPr>
          <a:xfrm>
            <a:off x="40850" y="1380450"/>
            <a:ext cx="7225349" cy="3337500"/>
          </a:xfrm>
          <a:prstGeom prst="rect">
            <a:avLst/>
          </a:prstGeom>
          <a:noFill/>
          <a:ln>
            <a:noFill/>
          </a:ln>
        </p:spPr>
      </p:pic>
      <p:sp>
        <p:nvSpPr>
          <p:cNvPr id="225" name="Google Shape;225;p40"/>
          <p:cNvSpPr txBox="1"/>
          <p:nvPr/>
        </p:nvSpPr>
        <p:spPr>
          <a:xfrm>
            <a:off x="423775" y="636725"/>
            <a:ext cx="7431000" cy="111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Category granularity -</a:t>
            </a:r>
            <a:r>
              <a:rPr lang="en" sz="1100"/>
              <a:t> some categories may overlap (e.g., “Breakfast” vs “Breads” vs “Snack Foods”)</a:t>
            </a:r>
            <a:endParaRPr sz="1100"/>
          </a:p>
          <a:p>
            <a:pPr indent="0" lvl="0" marL="0" rtl="0" algn="l">
              <a:lnSpc>
                <a:spcPct val="115000"/>
              </a:lnSpc>
              <a:spcBef>
                <a:spcPts val="1200"/>
              </a:spcBef>
              <a:spcAft>
                <a:spcPts val="0"/>
              </a:spcAft>
              <a:buNone/>
            </a:pPr>
            <a:r>
              <a:rPr b="1" lang="en" sz="1100"/>
              <a:t>Skewed distribution</a:t>
            </a:r>
            <a:r>
              <a:rPr lang="en" sz="1100"/>
              <a:t> may require class balancing</a:t>
            </a:r>
            <a:endParaRPr sz="1100"/>
          </a:p>
          <a:p>
            <a:pPr indent="0" lvl="0" marL="0" rtl="0" algn="l">
              <a:spcBef>
                <a:spcPts val="1200"/>
              </a:spcBef>
              <a:spcAft>
                <a:spcPts val="0"/>
              </a:spcAft>
              <a:buNone/>
            </a:pPr>
            <a:r>
              <a:t/>
            </a:r>
            <a:endParaRPr sz="15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Store Id </a:t>
            </a:r>
            <a:endParaRPr>
              <a:solidFill>
                <a:srgbClr val="000000"/>
              </a:solidFill>
            </a:endParaRPr>
          </a:p>
        </p:txBody>
      </p:sp>
      <p:sp>
        <p:nvSpPr>
          <p:cNvPr id="231" name="Google Shape;231;p41"/>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32" name="Google Shape;232;p41" title="Screenshot 2025-08-08 at 10.23.34 PM.png"/>
          <p:cNvPicPr preferRelativeResize="0"/>
          <p:nvPr/>
        </p:nvPicPr>
        <p:blipFill>
          <a:blip r:embed="rId4">
            <a:alphaModFix/>
          </a:blip>
          <a:stretch>
            <a:fillRect/>
          </a:stretch>
        </p:blipFill>
        <p:spPr>
          <a:xfrm>
            <a:off x="202550" y="861979"/>
            <a:ext cx="3569024" cy="3976721"/>
          </a:xfrm>
          <a:prstGeom prst="rect">
            <a:avLst/>
          </a:prstGeom>
          <a:noFill/>
          <a:ln>
            <a:noFill/>
          </a:ln>
        </p:spPr>
      </p:pic>
      <p:sp>
        <p:nvSpPr>
          <p:cNvPr id="233" name="Google Shape;233;p41"/>
          <p:cNvSpPr txBox="1"/>
          <p:nvPr/>
        </p:nvSpPr>
        <p:spPr>
          <a:xfrm>
            <a:off x="4077350" y="923350"/>
            <a:ext cx="4748400" cy="1754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Char char="●"/>
            </a:pPr>
            <a:r>
              <a:rPr lang="en" sz="1100">
                <a:solidFill>
                  <a:schemeClr val="dk2"/>
                </a:solidFill>
              </a:rPr>
              <a:t>OUT004 heavily dominates the item count. This imbalance can influence predictive models if not handled carefully.</a:t>
            </a:r>
            <a:endParaRPr sz="1100">
              <a:solidFill>
                <a:schemeClr val="dk2"/>
              </a:solidFill>
            </a:endParaRPr>
          </a:p>
          <a:p>
            <a:pPr indent="-298450" lvl="0" marL="457200" rtl="0" algn="l">
              <a:spcBef>
                <a:spcPts val="1000"/>
              </a:spcBef>
              <a:spcAft>
                <a:spcPts val="0"/>
              </a:spcAft>
              <a:buClr>
                <a:schemeClr val="dk2"/>
              </a:buClr>
              <a:buSzPts val="1100"/>
              <a:buChar char="●"/>
            </a:pPr>
            <a:r>
              <a:rPr lang="en" sz="1100">
                <a:solidFill>
                  <a:schemeClr val="dk2"/>
                </a:solidFill>
              </a:rPr>
              <a:t>OUT001 - Second-highest count — substantial inventory, possibly a regional hub.</a:t>
            </a:r>
            <a:endParaRPr sz="1100">
              <a:solidFill>
                <a:schemeClr val="dk2"/>
              </a:solidFill>
            </a:endParaRPr>
          </a:p>
          <a:p>
            <a:pPr indent="-298450" lvl="0" marL="457200" rtl="0" algn="l">
              <a:spcBef>
                <a:spcPts val="1000"/>
              </a:spcBef>
              <a:spcAft>
                <a:spcPts val="0"/>
              </a:spcAft>
              <a:buClr>
                <a:schemeClr val="dk2"/>
              </a:buClr>
              <a:buSzPts val="1100"/>
              <a:buChar char="●"/>
            </a:pPr>
            <a:r>
              <a:rPr lang="en" sz="1100">
                <a:solidFill>
                  <a:schemeClr val="dk2"/>
                </a:solidFill>
              </a:rPr>
              <a:t>OUT003 - Moderate inventory — may reflect a mid-sized outlet.</a:t>
            </a:r>
            <a:endParaRPr sz="1100">
              <a:solidFill>
                <a:schemeClr val="dk2"/>
              </a:solidFill>
            </a:endParaRPr>
          </a:p>
          <a:p>
            <a:pPr indent="-298450" lvl="0" marL="457200" rtl="0" algn="l">
              <a:spcBef>
                <a:spcPts val="1000"/>
              </a:spcBef>
              <a:spcAft>
                <a:spcPts val="1000"/>
              </a:spcAft>
              <a:buClr>
                <a:schemeClr val="dk2"/>
              </a:buClr>
              <a:buSzPts val="1100"/>
              <a:buChar char="●"/>
            </a:pPr>
            <a:r>
              <a:rPr lang="en" sz="1100">
                <a:solidFill>
                  <a:schemeClr val="dk2"/>
                </a:solidFill>
              </a:rPr>
              <a:t>OUT002 -Smallest volume — could be a niche or specialized store.</a:t>
            </a:r>
            <a:endParaRPr sz="11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4"/>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Contents / Agenda</a:t>
            </a:r>
            <a:endParaRPr>
              <a:solidFill>
                <a:srgbClr val="000000"/>
              </a:solidFill>
            </a:endParaRPr>
          </a:p>
        </p:txBody>
      </p:sp>
      <p:sp>
        <p:nvSpPr>
          <p:cNvPr id="113" name="Google Shape;113;p24"/>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Executive Summary </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Business Problem Overview and Solution Approach</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EDA Results</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Data Preprocessing </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Model Building</a:t>
            </a:r>
            <a:endParaRPr sz="1400">
              <a:solidFill>
                <a:srgbClr val="000000"/>
              </a:solidFill>
            </a:endParaRPr>
          </a:p>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Model Performance Summary</a:t>
            </a:r>
            <a:endParaRPr sz="1400">
              <a:solidFill>
                <a:srgbClr val="000000"/>
              </a:solidFill>
            </a:endParaRPr>
          </a:p>
          <a:p>
            <a:pPr indent="-317500" lvl="0" marL="457200" rtl="0" algn="l">
              <a:lnSpc>
                <a:spcPct val="115000"/>
              </a:lnSpc>
              <a:spcBef>
                <a:spcPts val="1000"/>
              </a:spcBef>
              <a:spcAft>
                <a:spcPts val="1000"/>
              </a:spcAft>
              <a:buClr>
                <a:srgbClr val="000000"/>
              </a:buClr>
              <a:buSzPts val="1400"/>
              <a:buChar char="●"/>
            </a:pPr>
            <a:r>
              <a:rPr lang="en" sz="1400">
                <a:solidFill>
                  <a:srgbClr val="000000"/>
                </a:solidFill>
              </a:rPr>
              <a:t>Deployment</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Store Size</a:t>
            </a:r>
            <a:endParaRPr>
              <a:solidFill>
                <a:srgbClr val="000000"/>
              </a:solidFill>
            </a:endParaRPr>
          </a:p>
        </p:txBody>
      </p:sp>
      <p:sp>
        <p:nvSpPr>
          <p:cNvPr id="239" name="Google Shape;239;p42"/>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40" name="Google Shape;240;p42" title="Screenshot 2025-08-08 at 10.34.49 PM.png"/>
          <p:cNvPicPr preferRelativeResize="0"/>
          <p:nvPr/>
        </p:nvPicPr>
        <p:blipFill>
          <a:blip r:embed="rId4">
            <a:alphaModFix/>
          </a:blip>
          <a:stretch>
            <a:fillRect/>
          </a:stretch>
        </p:blipFill>
        <p:spPr>
          <a:xfrm>
            <a:off x="202550" y="925204"/>
            <a:ext cx="3005972" cy="3976720"/>
          </a:xfrm>
          <a:prstGeom prst="rect">
            <a:avLst/>
          </a:prstGeom>
          <a:noFill/>
          <a:ln>
            <a:noFill/>
          </a:ln>
        </p:spPr>
      </p:pic>
      <p:sp>
        <p:nvSpPr>
          <p:cNvPr id="241" name="Google Shape;241;p42"/>
          <p:cNvSpPr txBox="1"/>
          <p:nvPr/>
        </p:nvSpPr>
        <p:spPr>
          <a:xfrm>
            <a:off x="3838925" y="1119475"/>
            <a:ext cx="4685400" cy="1785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 sz="1200">
                <a:solidFill>
                  <a:schemeClr val="dk2"/>
                </a:solidFill>
              </a:rPr>
              <a:t>Medium 68.8% Dominant category represents standard retail footprints</a:t>
            </a:r>
            <a:endParaRPr sz="1200">
              <a:solidFill>
                <a:schemeClr val="dk2"/>
              </a:solidFill>
            </a:endParaRPr>
          </a:p>
          <a:p>
            <a:pPr indent="0" lvl="0" marL="457200" rtl="0" algn="l">
              <a:spcBef>
                <a:spcPts val="0"/>
              </a:spcBef>
              <a:spcAft>
                <a:spcPts val="0"/>
              </a:spcAft>
              <a:buNone/>
            </a:pPr>
            <a:r>
              <a:t/>
            </a:r>
            <a:endParaRPr sz="15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High 18.1% Less common — possibly flagship stores or regional hubs</a:t>
            </a:r>
            <a:endParaRPr sz="1300">
              <a:solidFill>
                <a:schemeClr val="dk2"/>
              </a:solidFill>
            </a:endParaRPr>
          </a:p>
          <a:p>
            <a:pPr indent="0" lvl="0" marL="457200" rtl="0" algn="l">
              <a:spcBef>
                <a:spcPts val="0"/>
              </a:spcBef>
              <a:spcAft>
                <a:spcPts val="0"/>
              </a:spcAft>
              <a:buNone/>
            </a:pPr>
            <a:r>
              <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Small 13.1% Niche or low-volume stores — may serve targeted/localized markets</a:t>
            </a:r>
            <a:endParaRPr sz="13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Store Location City Type</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t/>
            </a:r>
            <a:endParaRPr>
              <a:solidFill>
                <a:srgbClr val="000000"/>
              </a:solidFill>
            </a:endParaRPr>
          </a:p>
        </p:txBody>
      </p:sp>
      <p:sp>
        <p:nvSpPr>
          <p:cNvPr id="247" name="Google Shape;247;p43"/>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48" name="Google Shape;248;p43" title="Screenshot 2025-08-08 at 10.36.53 PM.png"/>
          <p:cNvPicPr preferRelativeResize="0"/>
          <p:nvPr/>
        </p:nvPicPr>
        <p:blipFill>
          <a:blip r:embed="rId4">
            <a:alphaModFix/>
          </a:blip>
          <a:stretch>
            <a:fillRect/>
          </a:stretch>
        </p:blipFill>
        <p:spPr>
          <a:xfrm>
            <a:off x="202550" y="765904"/>
            <a:ext cx="3135088" cy="3976723"/>
          </a:xfrm>
          <a:prstGeom prst="rect">
            <a:avLst/>
          </a:prstGeom>
          <a:noFill/>
          <a:ln>
            <a:noFill/>
          </a:ln>
        </p:spPr>
      </p:pic>
      <p:sp>
        <p:nvSpPr>
          <p:cNvPr id="249" name="Google Shape;249;p43"/>
          <p:cNvSpPr txBox="1"/>
          <p:nvPr/>
        </p:nvSpPr>
        <p:spPr>
          <a:xfrm>
            <a:off x="3761900" y="1042425"/>
            <a:ext cx="44754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b="1" lang="en" sz="1200">
                <a:solidFill>
                  <a:schemeClr val="dk2"/>
                </a:solidFill>
              </a:rPr>
              <a:t>Tier 2 </a:t>
            </a:r>
            <a:r>
              <a:rPr lang="en" sz="1200">
                <a:solidFill>
                  <a:schemeClr val="dk2"/>
                </a:solidFill>
              </a:rPr>
              <a:t> has a Dominant share </a:t>
            </a:r>
            <a:r>
              <a:rPr b="1" lang="en" sz="1200">
                <a:solidFill>
                  <a:schemeClr val="dk2"/>
                </a:solidFill>
              </a:rPr>
              <a:t>71.5 % </a:t>
            </a:r>
            <a:r>
              <a:rPr lang="en" sz="1200">
                <a:solidFill>
                  <a:schemeClr val="dk2"/>
                </a:solidFill>
              </a:rPr>
              <a:t>— most stores are located in mid-sized urban markets</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Tier 1</a:t>
            </a:r>
            <a:r>
              <a:rPr lang="en" sz="1200">
                <a:solidFill>
                  <a:schemeClr val="dk2"/>
                </a:solidFill>
              </a:rPr>
              <a:t> (15.4% or 1,300) Stores  are located in </a:t>
            </a:r>
            <a:r>
              <a:rPr b="1" lang="en" sz="1200">
                <a:solidFill>
                  <a:schemeClr val="dk2"/>
                </a:solidFill>
              </a:rPr>
              <a:t>Major metros</a:t>
            </a:r>
            <a:r>
              <a:rPr lang="en" sz="1200">
                <a:solidFill>
                  <a:schemeClr val="dk2"/>
                </a:solidFill>
              </a:rPr>
              <a:t> — less coverage, possibly fewer but larger-format stores</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Tier 3 13.1% - </a:t>
            </a:r>
            <a:r>
              <a:rPr lang="en" sz="1200">
                <a:solidFill>
                  <a:schemeClr val="dk2"/>
                </a:solidFill>
              </a:rPr>
              <a:t>Small towns or semi-urban regions — limited presence, may affect product demand</a:t>
            </a:r>
            <a:endParaRPr sz="12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Store Type</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t/>
            </a:r>
            <a:endParaRPr>
              <a:solidFill>
                <a:srgbClr val="000000"/>
              </a:solidFill>
            </a:endParaRPr>
          </a:p>
        </p:txBody>
      </p:sp>
      <p:sp>
        <p:nvSpPr>
          <p:cNvPr id="255" name="Google Shape;255;p44"/>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56" name="Google Shape;256;p44" title="Screenshot 2025-08-08 at 10.40.11 PM.png"/>
          <p:cNvPicPr preferRelativeResize="0"/>
          <p:nvPr/>
        </p:nvPicPr>
        <p:blipFill>
          <a:blip r:embed="rId4">
            <a:alphaModFix/>
          </a:blip>
          <a:stretch>
            <a:fillRect/>
          </a:stretch>
        </p:blipFill>
        <p:spPr>
          <a:xfrm>
            <a:off x="152400" y="785779"/>
            <a:ext cx="2922119" cy="3976718"/>
          </a:xfrm>
          <a:prstGeom prst="rect">
            <a:avLst/>
          </a:prstGeom>
          <a:noFill/>
          <a:ln>
            <a:noFill/>
          </a:ln>
        </p:spPr>
      </p:pic>
      <p:sp>
        <p:nvSpPr>
          <p:cNvPr id="257" name="Google Shape;257;p44"/>
          <p:cNvSpPr txBox="1"/>
          <p:nvPr/>
        </p:nvSpPr>
        <p:spPr>
          <a:xfrm>
            <a:off x="3369675" y="944375"/>
            <a:ext cx="5353500" cy="2385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Char char="●"/>
            </a:pPr>
            <a:r>
              <a:rPr lang="en" sz="1300">
                <a:solidFill>
                  <a:schemeClr val="dk2"/>
                </a:solidFill>
              </a:rPr>
              <a:t>Supermarket Type2 - </a:t>
            </a:r>
            <a:r>
              <a:rPr b="1" lang="en" sz="1300">
                <a:solidFill>
                  <a:schemeClr val="dk2"/>
                </a:solidFill>
              </a:rPr>
              <a:t>4,000+</a:t>
            </a:r>
            <a:r>
              <a:rPr lang="en" sz="1300">
                <a:solidFill>
                  <a:schemeClr val="dk2"/>
                </a:solidFill>
              </a:rPr>
              <a:t> Store are the core driver of product sales and revenue. </a:t>
            </a:r>
            <a:r>
              <a:rPr b="1" lang="en" sz="1300">
                <a:solidFill>
                  <a:schemeClr val="dk2"/>
                </a:solidFill>
              </a:rPr>
              <a:t>Dominant Format</a:t>
            </a:r>
            <a:endParaRPr b="1" sz="1300">
              <a:solidFill>
                <a:schemeClr val="dk2"/>
              </a:solidFill>
            </a:endParaRPr>
          </a:p>
          <a:p>
            <a:pPr indent="0" lvl="0" marL="457200" rtl="0" algn="l">
              <a:spcBef>
                <a:spcPts val="0"/>
              </a:spcBef>
              <a:spcAft>
                <a:spcPts val="0"/>
              </a:spcAft>
              <a:buNone/>
            </a:pPr>
            <a:r>
              <a:t/>
            </a:r>
            <a:endParaRPr b="1"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Supermarket Type 1 - Secondary format — potentially similar layout, but fewer locations</a:t>
            </a:r>
            <a:endParaRPr sz="1300">
              <a:solidFill>
                <a:schemeClr val="dk2"/>
              </a:solidFill>
            </a:endParaRPr>
          </a:p>
          <a:p>
            <a:pPr indent="0" lvl="0" marL="457200" rtl="0" algn="l">
              <a:spcBef>
                <a:spcPts val="0"/>
              </a:spcBef>
              <a:spcAft>
                <a:spcPts val="0"/>
              </a:spcAft>
              <a:buNone/>
            </a:pPr>
            <a:r>
              <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Departmental Store - Diversified offerings — may carry broad product categories. 15.4%</a:t>
            </a:r>
            <a:endParaRPr sz="1300">
              <a:solidFill>
                <a:schemeClr val="dk2"/>
              </a:solidFill>
            </a:endParaRPr>
          </a:p>
          <a:p>
            <a:pPr indent="0" lvl="0" marL="457200" rtl="0" algn="l">
              <a:spcBef>
                <a:spcPts val="0"/>
              </a:spcBef>
              <a:spcAft>
                <a:spcPts val="0"/>
              </a:spcAft>
              <a:buNone/>
            </a:pPr>
            <a:r>
              <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Food Mart - Convenience-centric — lower inventory, high footfall rotation possible</a:t>
            </a:r>
            <a:endParaRPr sz="1500">
              <a:solidFill>
                <a:schemeClr val="dk2"/>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Correlation Matrix</a:t>
            </a:r>
            <a:endParaRPr b="0" sz="8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t/>
            </a:r>
            <a:endParaRPr>
              <a:solidFill>
                <a:srgbClr val="000000"/>
              </a:solidFill>
            </a:endParaRPr>
          </a:p>
        </p:txBody>
      </p:sp>
      <p:sp>
        <p:nvSpPr>
          <p:cNvPr id="263" name="Google Shape;263;p45"/>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64" name="Google Shape;264;p45" title="Screenshot 2025-08-08 at 10.42.16 PM.png"/>
          <p:cNvPicPr preferRelativeResize="0"/>
          <p:nvPr/>
        </p:nvPicPr>
        <p:blipFill>
          <a:blip r:embed="rId4">
            <a:alphaModFix/>
          </a:blip>
          <a:stretch>
            <a:fillRect/>
          </a:stretch>
        </p:blipFill>
        <p:spPr>
          <a:xfrm>
            <a:off x="152400" y="1014379"/>
            <a:ext cx="5359452" cy="3401996"/>
          </a:xfrm>
          <a:prstGeom prst="rect">
            <a:avLst/>
          </a:prstGeom>
          <a:noFill/>
          <a:ln>
            <a:noFill/>
          </a:ln>
        </p:spPr>
      </p:pic>
      <p:sp>
        <p:nvSpPr>
          <p:cNvPr id="265" name="Google Shape;265;p45"/>
          <p:cNvSpPr txBox="1"/>
          <p:nvPr/>
        </p:nvSpPr>
        <p:spPr>
          <a:xfrm>
            <a:off x="5799975" y="1014375"/>
            <a:ext cx="31728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 sz="1200">
                <a:solidFill>
                  <a:schemeClr val="dk2"/>
                </a:solidFill>
              </a:rPr>
              <a:t>The moderate correlation between Weight and MRP (0.53) signals overlapping information (bigger packs → higher price)</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Older stores tend to have higher sales</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Product MRP Strong linear driver of sales total</a:t>
            </a:r>
            <a:endParaRPr sz="12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Product Weight</a:t>
            </a:r>
            <a:r>
              <a:rPr lang="en" sz="2000">
                <a:solidFill>
                  <a:srgbClr val="000000"/>
                </a:solidFill>
              </a:rPr>
              <a:t> vs </a:t>
            </a:r>
            <a:r>
              <a:rPr lang="en" sz="2000"/>
              <a:t>Product Store Sales Total</a:t>
            </a:r>
            <a:endParaRPr b="0" sz="8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t/>
            </a:r>
            <a:endParaRPr>
              <a:solidFill>
                <a:srgbClr val="000000"/>
              </a:solidFill>
            </a:endParaRPr>
          </a:p>
        </p:txBody>
      </p:sp>
      <p:sp>
        <p:nvSpPr>
          <p:cNvPr id="271" name="Google Shape;271;p46"/>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72" name="Google Shape;272;p46" title="Screenshot 2025-08-08 at 10.43.00 PM.png"/>
          <p:cNvPicPr preferRelativeResize="0"/>
          <p:nvPr/>
        </p:nvPicPr>
        <p:blipFill>
          <a:blip r:embed="rId4">
            <a:alphaModFix/>
          </a:blip>
          <a:stretch>
            <a:fillRect/>
          </a:stretch>
        </p:blipFill>
        <p:spPr>
          <a:xfrm>
            <a:off x="152400" y="1014379"/>
            <a:ext cx="4602700" cy="3401996"/>
          </a:xfrm>
          <a:prstGeom prst="rect">
            <a:avLst/>
          </a:prstGeom>
          <a:noFill/>
          <a:ln>
            <a:noFill/>
          </a:ln>
        </p:spPr>
      </p:pic>
      <p:sp>
        <p:nvSpPr>
          <p:cNvPr id="273" name="Google Shape;273;p46"/>
          <p:cNvSpPr txBox="1"/>
          <p:nvPr/>
        </p:nvSpPr>
        <p:spPr>
          <a:xfrm>
            <a:off x="4980525" y="1168500"/>
            <a:ext cx="3992700" cy="2216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 sz="1200">
                <a:solidFill>
                  <a:schemeClr val="dk2"/>
                </a:solidFill>
              </a:rPr>
              <a:t>Trend - Clear upward trajectory — </a:t>
            </a:r>
            <a:r>
              <a:rPr b="1" lang="en" sz="1200">
                <a:solidFill>
                  <a:schemeClr val="dk2"/>
                </a:solidFill>
              </a:rPr>
              <a:t>sales increase </a:t>
            </a:r>
            <a:r>
              <a:rPr lang="en" sz="1200">
                <a:solidFill>
                  <a:schemeClr val="dk2"/>
                </a:solidFill>
              </a:rPr>
              <a:t>as product </a:t>
            </a:r>
            <a:r>
              <a:rPr b="1" lang="en" sz="1200">
                <a:solidFill>
                  <a:schemeClr val="dk2"/>
                </a:solidFill>
              </a:rPr>
              <a:t>weight increases</a:t>
            </a:r>
            <a:endParaRPr b="1"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SzPts val="1200"/>
              <a:buChar char="●"/>
            </a:pPr>
            <a:r>
              <a:rPr lang="en" sz="1200">
                <a:solidFill>
                  <a:schemeClr val="dk2"/>
                </a:solidFill>
              </a:rPr>
              <a:t>Correlation - </a:t>
            </a:r>
            <a:r>
              <a:rPr b="1" lang="en" sz="1200"/>
              <a:t>Strong positive </a:t>
            </a:r>
            <a:r>
              <a:rPr lang="en" sz="1200"/>
              <a:t>— supported by earlier correlation coefficient of </a:t>
            </a:r>
            <a:r>
              <a:rPr b="1" lang="en" sz="1200"/>
              <a:t>0.74</a:t>
            </a:r>
            <a:endParaRPr b="1" sz="1200"/>
          </a:p>
          <a:p>
            <a:pPr indent="0" lvl="0" marL="457200" rtl="0" algn="l">
              <a:spcBef>
                <a:spcPts val="0"/>
              </a:spcBef>
              <a:spcAft>
                <a:spcPts val="0"/>
              </a:spcAft>
              <a:buNone/>
            </a:pPr>
            <a:r>
              <a:t/>
            </a:r>
            <a:endParaRPr b="1" sz="1200"/>
          </a:p>
          <a:p>
            <a:pPr indent="-304800" lvl="0" marL="457200" rtl="0" algn="l">
              <a:spcBef>
                <a:spcPts val="0"/>
              </a:spcBef>
              <a:spcAft>
                <a:spcPts val="0"/>
              </a:spcAft>
              <a:buSzPts val="1200"/>
              <a:buChar char="●"/>
            </a:pPr>
            <a:r>
              <a:rPr b="1" lang="en" sz="1200"/>
              <a:t>Outliers</a:t>
            </a:r>
            <a:r>
              <a:rPr lang="en" sz="1200"/>
              <a:t> - A few </a:t>
            </a:r>
            <a:r>
              <a:rPr b="1" lang="en" sz="1200"/>
              <a:t>higher-weight</a:t>
            </a:r>
            <a:r>
              <a:rPr lang="en" sz="1200"/>
              <a:t> items yield exceptionally high sales (~8000 range)</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b="1" lang="en" sz="1200"/>
              <a:t>Linearity </a:t>
            </a:r>
            <a:r>
              <a:rPr lang="en" sz="1200"/>
              <a:t>- </a:t>
            </a:r>
            <a:r>
              <a:rPr b="1" lang="en" sz="1200"/>
              <a:t>Relationship </a:t>
            </a:r>
            <a:r>
              <a:rPr lang="en" sz="1200"/>
              <a:t>appears broadly linear, but some tapering at upper weight range</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a:t>
            </a:r>
            <a:r>
              <a:rPr lang="en" sz="2000">
                <a:solidFill>
                  <a:srgbClr val="000000"/>
                </a:solidFill>
              </a:rPr>
              <a:t>Product Allocated Area vs </a:t>
            </a:r>
            <a:r>
              <a:rPr lang="en" sz="1800"/>
              <a:t>Product Store Sales Total</a:t>
            </a:r>
            <a:r>
              <a:rPr lang="en">
                <a:solidFill>
                  <a:srgbClr val="000000"/>
                </a:solidFill>
              </a:rPr>
              <a:t> </a:t>
            </a:r>
            <a:endParaRPr>
              <a:solidFill>
                <a:srgbClr val="000000"/>
              </a:solidFill>
            </a:endParaRPr>
          </a:p>
        </p:txBody>
      </p:sp>
      <p:sp>
        <p:nvSpPr>
          <p:cNvPr id="279" name="Google Shape;279;p47"/>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80" name="Google Shape;280;p47" title="Screenshot 2025-08-08 at 10.44.59 PM.png"/>
          <p:cNvPicPr preferRelativeResize="0"/>
          <p:nvPr/>
        </p:nvPicPr>
        <p:blipFill>
          <a:blip r:embed="rId4">
            <a:alphaModFix/>
          </a:blip>
          <a:stretch>
            <a:fillRect/>
          </a:stretch>
        </p:blipFill>
        <p:spPr>
          <a:xfrm>
            <a:off x="152400" y="1014379"/>
            <a:ext cx="4602700" cy="3401996"/>
          </a:xfrm>
          <a:prstGeom prst="rect">
            <a:avLst/>
          </a:prstGeom>
          <a:noFill/>
          <a:ln>
            <a:noFill/>
          </a:ln>
        </p:spPr>
      </p:pic>
      <p:sp>
        <p:nvSpPr>
          <p:cNvPr id="281" name="Google Shape;281;p47"/>
          <p:cNvSpPr txBox="1"/>
          <p:nvPr/>
        </p:nvSpPr>
        <p:spPr>
          <a:xfrm>
            <a:off x="4994525" y="1175500"/>
            <a:ext cx="3992700" cy="2093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sz="1200">
                <a:solidFill>
                  <a:schemeClr val="dk2"/>
                </a:solidFill>
              </a:rPr>
              <a:t>Clustered</a:t>
            </a:r>
            <a:r>
              <a:rPr b="1" lang="en" sz="1200">
                <a:solidFill>
                  <a:schemeClr val="dk2"/>
                </a:solidFill>
              </a:rPr>
              <a:t> Range </a:t>
            </a:r>
            <a:r>
              <a:rPr lang="en" sz="1100"/>
              <a:t>Most data points fall within area values of </a:t>
            </a:r>
            <a:r>
              <a:rPr b="1" lang="en" sz="1100"/>
              <a:t>0.00 to 0.20</a:t>
            </a:r>
            <a:r>
              <a:rPr lang="en" sz="1100"/>
              <a:t> and sales of </a:t>
            </a:r>
            <a:r>
              <a:rPr b="1" lang="en" sz="1100"/>
              <a:t>0–6000</a:t>
            </a:r>
            <a:endParaRPr b="1" sz="1100"/>
          </a:p>
          <a:p>
            <a:pPr indent="0" lvl="0" marL="457200" rtl="0" algn="l">
              <a:spcBef>
                <a:spcPts val="0"/>
              </a:spcBef>
              <a:spcAft>
                <a:spcPts val="0"/>
              </a:spcAft>
              <a:buNone/>
            </a:pPr>
            <a:r>
              <a:t/>
            </a:r>
            <a:endParaRPr b="1" sz="1100"/>
          </a:p>
          <a:p>
            <a:pPr indent="-298450" lvl="0" marL="457200" rtl="0" algn="l">
              <a:spcBef>
                <a:spcPts val="0"/>
              </a:spcBef>
              <a:spcAft>
                <a:spcPts val="0"/>
              </a:spcAft>
              <a:buSzPts val="1100"/>
              <a:buChar char="●"/>
            </a:pPr>
            <a:r>
              <a:rPr b="1" lang="en" sz="1100"/>
              <a:t>Trend </a:t>
            </a:r>
            <a:r>
              <a:rPr lang="en" sz="1100"/>
              <a:t>No strong visible pattern or upward curve — suggests </a:t>
            </a:r>
            <a:r>
              <a:rPr b="1" lang="en" sz="1100"/>
              <a:t>weak or no linear correlation</a:t>
            </a:r>
            <a:endParaRPr b="1" sz="1100"/>
          </a:p>
          <a:p>
            <a:pPr indent="0" lvl="0" marL="457200" rtl="0" algn="l">
              <a:spcBef>
                <a:spcPts val="0"/>
              </a:spcBef>
              <a:spcAft>
                <a:spcPts val="0"/>
              </a:spcAft>
              <a:buNone/>
            </a:pPr>
            <a:r>
              <a:t/>
            </a:r>
            <a:endParaRPr b="1" sz="1100"/>
          </a:p>
          <a:p>
            <a:pPr indent="-298450" lvl="0" marL="457200" rtl="0" algn="l">
              <a:spcBef>
                <a:spcPts val="0"/>
              </a:spcBef>
              <a:spcAft>
                <a:spcPts val="0"/>
              </a:spcAft>
              <a:buSzPts val="1100"/>
              <a:buChar char="●"/>
            </a:pPr>
            <a:r>
              <a:rPr b="1" lang="en" sz="1100"/>
              <a:t>Density </a:t>
            </a:r>
            <a:r>
              <a:rPr lang="en" sz="1100"/>
              <a:t>High concentration of points in lower area ranges — bulk of products have small footprints</a:t>
            </a:r>
            <a:endParaRPr sz="1100"/>
          </a:p>
          <a:p>
            <a:pPr indent="0" lvl="0" marL="457200" rtl="0" algn="l">
              <a:spcBef>
                <a:spcPts val="0"/>
              </a:spcBef>
              <a:spcAft>
                <a:spcPts val="0"/>
              </a:spcAft>
              <a:buNone/>
            </a:pPr>
            <a:r>
              <a:t/>
            </a:r>
            <a:endParaRPr b="1" sz="1100"/>
          </a:p>
          <a:p>
            <a:pPr indent="-298450" lvl="0" marL="457200" rtl="0" algn="l">
              <a:spcBef>
                <a:spcPts val="0"/>
              </a:spcBef>
              <a:spcAft>
                <a:spcPts val="0"/>
              </a:spcAft>
              <a:buSzPts val="1100"/>
              <a:buChar char="●"/>
            </a:pPr>
            <a:r>
              <a:rPr b="1" lang="en" sz="1100"/>
              <a:t>Outliers </a:t>
            </a:r>
            <a:r>
              <a:rPr lang="en" sz="1100"/>
              <a:t>A few products with slightly larger areas, but not significantly higher sales</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Product MRP vs Product Store Sales Total </a:t>
            </a:r>
            <a:endParaRPr>
              <a:solidFill>
                <a:srgbClr val="000000"/>
              </a:solidFill>
            </a:endParaRPr>
          </a:p>
        </p:txBody>
      </p:sp>
      <p:sp>
        <p:nvSpPr>
          <p:cNvPr id="287" name="Google Shape;287;p48"/>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88" name="Google Shape;288;p48" title="Screenshot 2025-08-08 at 10.46.31 PM.png"/>
          <p:cNvPicPr preferRelativeResize="0"/>
          <p:nvPr/>
        </p:nvPicPr>
        <p:blipFill>
          <a:blip r:embed="rId3">
            <a:alphaModFix/>
          </a:blip>
          <a:stretch>
            <a:fillRect/>
          </a:stretch>
        </p:blipFill>
        <p:spPr>
          <a:xfrm>
            <a:off x="152400" y="1014379"/>
            <a:ext cx="4575883" cy="3401996"/>
          </a:xfrm>
          <a:prstGeom prst="rect">
            <a:avLst/>
          </a:prstGeom>
          <a:noFill/>
          <a:ln>
            <a:noFill/>
          </a:ln>
        </p:spPr>
      </p:pic>
      <p:sp>
        <p:nvSpPr>
          <p:cNvPr id="289" name="Google Shape;289;p48"/>
          <p:cNvSpPr txBox="1"/>
          <p:nvPr/>
        </p:nvSpPr>
        <p:spPr>
          <a:xfrm>
            <a:off x="5043550" y="1189500"/>
            <a:ext cx="39927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Clear positive relationship</a:t>
            </a:r>
            <a:endParaRPr b="1" sz="1100"/>
          </a:p>
          <a:p>
            <a:pPr indent="-298450" lvl="0" marL="457200" rtl="0" algn="l">
              <a:lnSpc>
                <a:spcPct val="115000"/>
              </a:lnSpc>
              <a:spcBef>
                <a:spcPts val="1200"/>
              </a:spcBef>
              <a:spcAft>
                <a:spcPts val="0"/>
              </a:spcAft>
              <a:buSzPts val="1100"/>
              <a:buChar char="●"/>
            </a:pPr>
            <a:r>
              <a:rPr lang="en" sz="1100"/>
              <a:t>As MRP rises, total sales increase—consistent with the idea that higher-priced (often larger/premium) items generate more revenue per transaction.</a:t>
            </a:r>
            <a:endParaRPr sz="1100"/>
          </a:p>
          <a:p>
            <a:pPr indent="-298450" lvl="0" marL="457200" rtl="0" algn="l">
              <a:lnSpc>
                <a:spcPct val="115000"/>
              </a:lnSpc>
              <a:spcBef>
                <a:spcPts val="0"/>
              </a:spcBef>
              <a:spcAft>
                <a:spcPts val="0"/>
              </a:spcAft>
              <a:buSzPts val="1100"/>
              <a:buChar char="●"/>
            </a:pPr>
            <a:r>
              <a:rPr lang="en" sz="1100"/>
              <a:t>Expect a strong correlation (matrix showed ~0.79), meaning MRP is a dominant driver of the target.</a:t>
            </a:r>
            <a:endParaRPr sz="1100"/>
          </a:p>
          <a:p>
            <a:pPr indent="0" lvl="0" marL="0" rtl="0" algn="l">
              <a:lnSpc>
                <a:spcPct val="115000"/>
              </a:lnSpc>
              <a:spcBef>
                <a:spcPts val="1200"/>
              </a:spcBef>
              <a:spcAft>
                <a:spcPts val="0"/>
              </a:spcAft>
              <a:buNone/>
            </a:pPr>
            <a:r>
              <a:rPr b="1" lang="en" sz="1100"/>
              <a:t>Confounding with pack size</a:t>
            </a:r>
            <a:endParaRPr b="1" sz="1100"/>
          </a:p>
          <a:p>
            <a:pPr indent="-298450" lvl="0" marL="457200" rtl="0" algn="l">
              <a:lnSpc>
                <a:spcPct val="115000"/>
              </a:lnSpc>
              <a:spcBef>
                <a:spcPts val="1200"/>
              </a:spcBef>
              <a:spcAft>
                <a:spcPts val="0"/>
              </a:spcAft>
              <a:buSzPts val="1100"/>
              <a:buChar char="●"/>
            </a:pPr>
            <a:r>
              <a:rPr lang="en" sz="1100"/>
              <a:t>MRP and Product_Weight tend to move together (bigger packs → higher price).</a:t>
            </a:r>
            <a:endParaRPr sz="1500">
              <a:solidFill>
                <a:schemeClr val="dk2"/>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9"/>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Product Type vs Revenue</a:t>
            </a:r>
            <a:endParaRPr>
              <a:solidFill>
                <a:srgbClr val="000000"/>
              </a:solidFill>
            </a:endParaRPr>
          </a:p>
        </p:txBody>
      </p:sp>
      <p:sp>
        <p:nvSpPr>
          <p:cNvPr id="295" name="Google Shape;295;p49"/>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296" name="Google Shape;296;p49" title="Screenshot 2025-08-08 at 10.48.28 PM.png"/>
          <p:cNvPicPr preferRelativeResize="0"/>
          <p:nvPr/>
        </p:nvPicPr>
        <p:blipFill>
          <a:blip r:embed="rId3">
            <a:alphaModFix/>
          </a:blip>
          <a:stretch>
            <a:fillRect/>
          </a:stretch>
        </p:blipFill>
        <p:spPr>
          <a:xfrm>
            <a:off x="166200" y="779699"/>
            <a:ext cx="5542825" cy="3932475"/>
          </a:xfrm>
          <a:prstGeom prst="rect">
            <a:avLst/>
          </a:prstGeom>
          <a:noFill/>
          <a:ln>
            <a:noFill/>
          </a:ln>
        </p:spPr>
      </p:pic>
      <p:sp>
        <p:nvSpPr>
          <p:cNvPr id="297" name="Google Shape;297;p49"/>
          <p:cNvSpPr txBox="1"/>
          <p:nvPr/>
        </p:nvSpPr>
        <p:spPr>
          <a:xfrm>
            <a:off x="5806975" y="972400"/>
            <a:ext cx="3199800" cy="260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Top earners</a:t>
            </a:r>
            <a:endParaRPr b="1" sz="1100"/>
          </a:p>
          <a:p>
            <a:pPr indent="-298450" lvl="0" marL="457200" rtl="0" algn="l">
              <a:lnSpc>
                <a:spcPct val="115000"/>
              </a:lnSpc>
              <a:spcBef>
                <a:spcPts val="1200"/>
              </a:spcBef>
              <a:spcAft>
                <a:spcPts val="0"/>
              </a:spcAft>
              <a:buSzPts val="1100"/>
              <a:buChar char="●"/>
            </a:pPr>
            <a:r>
              <a:rPr b="1" lang="en" sz="1100"/>
              <a:t>Snack Foods</a:t>
            </a:r>
            <a:r>
              <a:rPr lang="en" sz="1100"/>
              <a:t> lead revenue generation—likely high-volume sales with strong margin and frequent purchase behavior.</a:t>
            </a:r>
            <a:endParaRPr sz="1100"/>
          </a:p>
          <a:p>
            <a:pPr indent="-298450" lvl="0" marL="457200" rtl="0" algn="l">
              <a:lnSpc>
                <a:spcPct val="115000"/>
              </a:lnSpc>
              <a:spcBef>
                <a:spcPts val="1000"/>
              </a:spcBef>
              <a:spcAft>
                <a:spcPts val="0"/>
              </a:spcAft>
              <a:buSzPts val="1100"/>
              <a:buChar char="●"/>
            </a:pPr>
            <a:r>
              <a:rPr b="1" lang="en" sz="1100"/>
              <a:t>Fruits and Vegetables</a:t>
            </a:r>
            <a:r>
              <a:rPr lang="en" sz="1100"/>
              <a:t> follow closely—suggesting consistent demand, possibly influenced by perishability and health-conscious buyers.</a:t>
            </a:r>
            <a:endParaRPr sz="1100"/>
          </a:p>
          <a:p>
            <a:pPr indent="0" lvl="0" marL="0" rtl="0" algn="l">
              <a:spcBef>
                <a:spcPts val="1200"/>
              </a:spcBef>
              <a:spcAft>
                <a:spcPts val="0"/>
              </a:spcAft>
              <a:buNone/>
            </a:pPr>
            <a:r>
              <a:t/>
            </a:r>
            <a:endParaRPr sz="1500">
              <a:solidFill>
                <a:schemeClr val="dk2"/>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Product Sugar Content Revenue</a:t>
            </a:r>
            <a:endParaRPr>
              <a:solidFill>
                <a:srgbClr val="000000"/>
              </a:solidFill>
            </a:endParaRPr>
          </a:p>
        </p:txBody>
      </p:sp>
      <p:sp>
        <p:nvSpPr>
          <p:cNvPr id="303" name="Google Shape;303;p50"/>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04" name="Google Shape;304;p50" title="Screenshot 2025-08-08 at 10.53.40 PM.png"/>
          <p:cNvPicPr preferRelativeResize="0"/>
          <p:nvPr/>
        </p:nvPicPr>
        <p:blipFill>
          <a:blip r:embed="rId3">
            <a:alphaModFix/>
          </a:blip>
          <a:stretch>
            <a:fillRect/>
          </a:stretch>
        </p:blipFill>
        <p:spPr>
          <a:xfrm>
            <a:off x="421400" y="936550"/>
            <a:ext cx="4362776" cy="3660499"/>
          </a:xfrm>
          <a:prstGeom prst="rect">
            <a:avLst/>
          </a:prstGeom>
          <a:noFill/>
          <a:ln>
            <a:noFill/>
          </a:ln>
        </p:spPr>
      </p:pic>
      <p:sp>
        <p:nvSpPr>
          <p:cNvPr id="305" name="Google Shape;305;p50"/>
          <p:cNvSpPr txBox="1"/>
          <p:nvPr/>
        </p:nvSpPr>
        <p:spPr>
          <a:xfrm>
            <a:off x="5078575" y="1070450"/>
            <a:ext cx="3992700" cy="27951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b="1" lang="en" sz="1100"/>
              <a:t>Top Performer</a:t>
            </a:r>
            <a:r>
              <a:rPr lang="en" sz="1100"/>
              <a:t>: </a:t>
            </a:r>
            <a:r>
              <a:rPr b="1" lang="en" sz="1100"/>
              <a:t>Low Sugar</a:t>
            </a:r>
            <a:r>
              <a:rPr lang="en" sz="1100"/>
              <a:t> products show the highest revenue, suggesting strong market demand for moderately sweet alternatives—potentially favored by health-conscious consumers who aren’t ready to go sugar-free.</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b="1" lang="en" sz="1100"/>
              <a:t>Y-axis (Revenue)</a:t>
            </a:r>
            <a:r>
              <a:rPr lang="en" sz="1100"/>
              <a:t>: Ranges from 0.0 to 1.8.</a:t>
            </a:r>
            <a:endParaRPr sz="1100"/>
          </a:p>
          <a:p>
            <a:pPr indent="0" lvl="0" marL="0" rtl="0" algn="l">
              <a:spcBef>
                <a:spcPts val="0"/>
              </a:spcBef>
              <a:spcAft>
                <a:spcPts val="0"/>
              </a:spcAft>
              <a:buNone/>
            </a:pPr>
            <a:r>
              <a:t/>
            </a:r>
            <a:endParaRPr sz="1100"/>
          </a:p>
          <a:p>
            <a:pPr indent="-298450" lvl="0" marL="457200" rtl="0" algn="l">
              <a:lnSpc>
                <a:spcPct val="115000"/>
              </a:lnSpc>
              <a:spcBef>
                <a:spcPts val="1200"/>
              </a:spcBef>
              <a:spcAft>
                <a:spcPts val="0"/>
              </a:spcAft>
              <a:buSzPts val="1100"/>
              <a:buChar char="●"/>
            </a:pPr>
            <a:r>
              <a:rPr b="1" lang="en" sz="1100"/>
              <a:t>Underperformance of 'No Sugar'</a:t>
            </a:r>
            <a:r>
              <a:rPr lang="en" sz="1100"/>
              <a:t>: Indicates that sugar-free products may not be driving as much consumer spend—this could reflect taste preferences, niche appeal, or weaker product variety.</a:t>
            </a:r>
            <a:endParaRPr sz="1100"/>
          </a:p>
          <a:p>
            <a:pPr indent="0" lvl="0" marL="0" rtl="0" algn="l">
              <a:spcBef>
                <a:spcPts val="1200"/>
              </a:spcBef>
              <a:spcAft>
                <a:spcPts val="0"/>
              </a:spcAft>
              <a:buNone/>
            </a:pPr>
            <a:r>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Stores Revenue</a:t>
            </a:r>
            <a:endParaRPr>
              <a:solidFill>
                <a:srgbClr val="000000"/>
              </a:solidFill>
            </a:endParaRPr>
          </a:p>
        </p:txBody>
      </p:sp>
      <p:sp>
        <p:nvSpPr>
          <p:cNvPr id="311" name="Google Shape;311;p51"/>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12" name="Google Shape;312;p51" title="Screenshot 2025-08-08 at 10.56.01 PM.png"/>
          <p:cNvPicPr preferRelativeResize="0"/>
          <p:nvPr/>
        </p:nvPicPr>
        <p:blipFill>
          <a:blip r:embed="rId3">
            <a:alphaModFix/>
          </a:blip>
          <a:stretch>
            <a:fillRect/>
          </a:stretch>
        </p:blipFill>
        <p:spPr>
          <a:xfrm>
            <a:off x="152400" y="1014379"/>
            <a:ext cx="4201837" cy="3401995"/>
          </a:xfrm>
          <a:prstGeom prst="rect">
            <a:avLst/>
          </a:prstGeom>
          <a:noFill/>
          <a:ln>
            <a:noFill/>
          </a:ln>
        </p:spPr>
      </p:pic>
      <p:sp>
        <p:nvSpPr>
          <p:cNvPr id="313" name="Google Shape;313;p51"/>
          <p:cNvSpPr txBox="1"/>
          <p:nvPr/>
        </p:nvSpPr>
        <p:spPr>
          <a:xfrm>
            <a:off x="4819450" y="1154475"/>
            <a:ext cx="3992700" cy="2343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Char char="●"/>
            </a:pPr>
            <a:r>
              <a:rPr lang="en" sz="1100">
                <a:solidFill>
                  <a:schemeClr val="dk2"/>
                </a:solidFill>
              </a:rPr>
              <a:t>Out004 - Market leader—consistently outperforming peers Revenue Highest (~1.6 units)</a:t>
            </a:r>
            <a:endParaRPr sz="1100">
              <a:solidFill>
                <a:schemeClr val="dk2"/>
              </a:solidFill>
            </a:endParaRPr>
          </a:p>
          <a:p>
            <a:pPr indent="0" lvl="0" marL="457200" rtl="0" algn="l">
              <a:spcBef>
                <a:spcPts val="0"/>
              </a:spcBef>
              <a:spcAft>
                <a:spcPts val="0"/>
              </a:spcAft>
              <a:buNone/>
            </a:pPr>
            <a:r>
              <a:t/>
            </a:r>
            <a:endParaRPr sz="1100">
              <a:solidFill>
                <a:schemeClr val="dk2"/>
              </a:solidFill>
            </a:endParaRPr>
          </a:p>
          <a:p>
            <a:pPr indent="-298450" lvl="0" marL="457200" rtl="0" algn="l">
              <a:spcBef>
                <a:spcPts val="0"/>
              </a:spcBef>
              <a:spcAft>
                <a:spcPts val="0"/>
              </a:spcAft>
              <a:buClr>
                <a:schemeClr val="dk2"/>
              </a:buClr>
              <a:buSzPts val="1100"/>
              <a:buChar char="●"/>
            </a:pPr>
            <a:r>
              <a:rPr lang="en" sz="1100">
                <a:solidFill>
                  <a:schemeClr val="dk2"/>
                </a:solidFill>
              </a:rPr>
              <a:t>Out001 - Strong performer, close competitor to Out004</a:t>
            </a:r>
            <a:endParaRPr sz="1100">
              <a:solidFill>
                <a:schemeClr val="dk2"/>
              </a:solidFill>
            </a:endParaRPr>
          </a:p>
          <a:p>
            <a:pPr indent="0" lvl="0" marL="457200" rtl="0" algn="l">
              <a:spcBef>
                <a:spcPts val="0"/>
              </a:spcBef>
              <a:spcAft>
                <a:spcPts val="0"/>
              </a:spcAft>
              <a:buNone/>
            </a:pPr>
            <a:r>
              <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rPr>
              <a:t>OUT003  Moderate (~1.1 units) Mid-tier—potential for targeted growth</a:t>
            </a:r>
            <a:endParaRPr sz="1100">
              <a:solidFill>
                <a:schemeClr val="dk2"/>
              </a:solidFill>
            </a:endParaRPr>
          </a:p>
          <a:p>
            <a:pPr indent="0" lvl="0" marL="457200" rtl="0" algn="l">
              <a:lnSpc>
                <a:spcPct val="115000"/>
              </a:lnSpc>
              <a:spcBef>
                <a:spcPts val="0"/>
              </a:spcBef>
              <a:spcAft>
                <a:spcPts val="0"/>
              </a:spcAft>
              <a:buNone/>
            </a:pPr>
            <a:r>
              <a:t/>
            </a:r>
            <a:endParaRPr sz="1100">
              <a:solidFill>
                <a:schemeClr val="dk2"/>
              </a:solidFill>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rPr>
              <a:t>OUT002  Lowest (~0.9 units) Underperformer—needs evaluation or optimization</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Executive Summary </a:t>
            </a:r>
            <a:endParaRPr>
              <a:solidFill>
                <a:srgbClr val="000000"/>
              </a:solidFill>
            </a:endParaRPr>
          </a:p>
        </p:txBody>
      </p:sp>
      <p:sp>
        <p:nvSpPr>
          <p:cNvPr id="119" name="Google Shape;119;p25"/>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1000"/>
              </a:spcAft>
              <a:buClr>
                <a:srgbClr val="000000"/>
              </a:buClr>
              <a:buSzPts val="1400"/>
              <a:buChar char="●"/>
            </a:pPr>
            <a:r>
              <a:rPr lang="en" sz="1400">
                <a:solidFill>
                  <a:srgbClr val="000000"/>
                </a:solidFill>
              </a:rPr>
              <a:t>Please mention actionable insights &amp; recommendations</a:t>
            </a:r>
            <a:endParaRPr sz="14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Store Size Revenue</a:t>
            </a:r>
            <a:endParaRPr>
              <a:solidFill>
                <a:srgbClr val="000000"/>
              </a:solidFill>
            </a:endParaRPr>
          </a:p>
        </p:txBody>
      </p:sp>
      <p:sp>
        <p:nvSpPr>
          <p:cNvPr id="319" name="Google Shape;319;p52"/>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20" name="Google Shape;320;p52" title="Screenshot 2025-08-08 at 11.00.20 PM.png"/>
          <p:cNvPicPr preferRelativeResize="0"/>
          <p:nvPr/>
        </p:nvPicPr>
        <p:blipFill>
          <a:blip r:embed="rId3">
            <a:alphaModFix/>
          </a:blip>
          <a:stretch>
            <a:fillRect/>
          </a:stretch>
        </p:blipFill>
        <p:spPr>
          <a:xfrm>
            <a:off x="202550" y="870750"/>
            <a:ext cx="4542465" cy="3662911"/>
          </a:xfrm>
          <a:prstGeom prst="rect">
            <a:avLst/>
          </a:prstGeom>
          <a:noFill/>
          <a:ln>
            <a:noFill/>
          </a:ln>
        </p:spPr>
      </p:pic>
      <p:sp>
        <p:nvSpPr>
          <p:cNvPr id="321" name="Google Shape;321;p52"/>
          <p:cNvSpPr txBox="1"/>
          <p:nvPr/>
        </p:nvSpPr>
        <p:spPr>
          <a:xfrm>
            <a:off x="5141600" y="870750"/>
            <a:ext cx="3767100" cy="3136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Medium-sized stores lead revenue, followed by high-sized, then small. This suggests a possible sweet spot where assortment breadth, staffing, and operating costs are balanced.</a:t>
            </a:r>
            <a:endParaRPr sz="1100">
              <a:solidFill>
                <a:schemeClr val="dk2"/>
              </a:solidFill>
              <a:latin typeface="Nunito"/>
              <a:ea typeface="Nunito"/>
              <a:cs typeface="Nunito"/>
              <a:sym typeface="Nunito"/>
            </a:endParaRPr>
          </a:p>
          <a:p>
            <a:pPr indent="-298450" lvl="0" marL="457200" rtl="0" algn="l">
              <a:lnSpc>
                <a:spcPct val="115000"/>
              </a:lnSpc>
              <a:spcBef>
                <a:spcPts val="1000"/>
              </a:spcBef>
              <a:spcAft>
                <a:spcPts val="0"/>
              </a:spcAft>
              <a:buClr>
                <a:schemeClr val="dk2"/>
              </a:buClr>
              <a:buSzPts val="1100"/>
              <a:buFont typeface="Nunito"/>
              <a:buChar char="●"/>
            </a:pPr>
            <a:r>
              <a:rPr lang="en" sz="1100">
                <a:solidFill>
                  <a:schemeClr val="dk2"/>
                </a:solidFill>
                <a:latin typeface="Nunito"/>
                <a:ea typeface="Nunito"/>
                <a:cs typeface="Nunito"/>
                <a:sym typeface="Nunito"/>
              </a:rPr>
              <a:t>Beware simple rank-order conclusions. Total revenue can be confounded by location quality, store age, product mix, and traffic. Medium’s lead may reflect those factors rather than footprint alone.</a:t>
            </a:r>
            <a:endParaRPr sz="1100">
              <a:solidFill>
                <a:schemeClr val="dk2"/>
              </a:solidFill>
              <a:latin typeface="Nunito"/>
              <a:ea typeface="Nunito"/>
              <a:cs typeface="Nunito"/>
              <a:sym typeface="Nunito"/>
            </a:endParaRPr>
          </a:p>
          <a:p>
            <a:pPr indent="-298450" lvl="0" marL="457200" rtl="0" algn="l">
              <a:lnSpc>
                <a:spcPct val="115000"/>
              </a:lnSpc>
              <a:spcBef>
                <a:spcPts val="1000"/>
              </a:spcBef>
              <a:spcAft>
                <a:spcPts val="0"/>
              </a:spcAft>
              <a:buClr>
                <a:schemeClr val="dk2"/>
              </a:buClr>
              <a:buSzPts val="1100"/>
              <a:buFont typeface="Nunito"/>
              <a:buChar char="●"/>
            </a:pPr>
            <a:r>
              <a:rPr lang="en" sz="1100">
                <a:solidFill>
                  <a:schemeClr val="dk2"/>
                </a:solidFill>
                <a:latin typeface="Nunito"/>
                <a:ea typeface="Nunito"/>
                <a:cs typeface="Nunito"/>
                <a:sym typeface="Nunito"/>
              </a:rPr>
              <a:t>Pattern hints at an inverted-U: beyond a certain size, additional square footage may deliver diminishing returns in sales per unit space.</a:t>
            </a:r>
            <a:endParaRPr sz="1100">
              <a:solidFill>
                <a:schemeClr val="dk2"/>
              </a:solidFill>
              <a:latin typeface="Nunito"/>
              <a:ea typeface="Nunito"/>
              <a:cs typeface="Nunito"/>
              <a:sym typeface="Nunito"/>
            </a:endParaRPr>
          </a:p>
          <a:p>
            <a:pPr indent="0" lvl="0" marL="0" rtl="0" algn="l">
              <a:spcBef>
                <a:spcPts val="1000"/>
              </a:spcBef>
              <a:spcAft>
                <a:spcPts val="0"/>
              </a:spcAft>
              <a:buNone/>
            </a:pPr>
            <a:r>
              <a:t/>
            </a:r>
            <a:endParaRPr sz="1500">
              <a:solidFill>
                <a:schemeClr val="dk2"/>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Store Location Type Revenue</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327" name="Google Shape;327;p53"/>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ction="ppaction://hlinksldjump" r:id="rId3"/>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28" name="Google Shape;328;p53" title="Screenshot 2025-08-08 at 11.01.24 PM.png"/>
          <p:cNvPicPr preferRelativeResize="0"/>
          <p:nvPr/>
        </p:nvPicPr>
        <p:blipFill>
          <a:blip r:embed="rId4">
            <a:alphaModFix/>
          </a:blip>
          <a:stretch>
            <a:fillRect/>
          </a:stretch>
        </p:blipFill>
        <p:spPr>
          <a:xfrm>
            <a:off x="152400" y="1014375"/>
            <a:ext cx="4510260" cy="3554399"/>
          </a:xfrm>
          <a:prstGeom prst="rect">
            <a:avLst/>
          </a:prstGeom>
          <a:noFill/>
          <a:ln>
            <a:noFill/>
          </a:ln>
        </p:spPr>
      </p:pic>
      <p:sp>
        <p:nvSpPr>
          <p:cNvPr id="329" name="Google Shape;329;p53"/>
          <p:cNvSpPr txBox="1"/>
          <p:nvPr/>
        </p:nvSpPr>
        <p:spPr>
          <a:xfrm>
            <a:off x="5250950" y="1063450"/>
            <a:ext cx="3837000" cy="2942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b="1" lang="en" sz="1100"/>
              <a:t>Tier 2 cities top revenue</a:t>
            </a:r>
            <a:r>
              <a:rPr lang="en" sz="1100"/>
              <a:t>: These locations outperform both Tier 1 and Tier 3, suggesting an optimal balance of population density, affordability, and customer demand.</a:t>
            </a:r>
            <a:endParaRPr sz="1100"/>
          </a:p>
          <a:p>
            <a:pPr indent="-298450" lvl="0" marL="457200" rtl="0" algn="l">
              <a:lnSpc>
                <a:spcPct val="115000"/>
              </a:lnSpc>
              <a:spcBef>
                <a:spcPts val="1000"/>
              </a:spcBef>
              <a:spcAft>
                <a:spcPts val="0"/>
              </a:spcAft>
              <a:buSzPts val="1100"/>
              <a:buChar char="●"/>
            </a:pPr>
            <a:r>
              <a:rPr b="1" lang="en" sz="1100"/>
              <a:t>Tier 1 under Tier 2</a:t>
            </a:r>
            <a:r>
              <a:rPr lang="en" sz="1100"/>
              <a:t>: Despite premium demographics, high operating costs, intense competition, and space constraints might dilute returns.</a:t>
            </a:r>
            <a:endParaRPr sz="1100"/>
          </a:p>
          <a:p>
            <a:pPr indent="-298450" lvl="0" marL="457200" rtl="0" algn="l">
              <a:lnSpc>
                <a:spcPct val="115000"/>
              </a:lnSpc>
              <a:spcBef>
                <a:spcPts val="1000"/>
              </a:spcBef>
              <a:spcAft>
                <a:spcPts val="0"/>
              </a:spcAft>
              <a:buSzPts val="1100"/>
              <a:buChar char="●"/>
            </a:pPr>
            <a:r>
              <a:rPr b="1" lang="en" sz="1100"/>
              <a:t>Tier 3 lags</a:t>
            </a:r>
            <a:r>
              <a:rPr lang="en" sz="1100"/>
              <a:t>: Lower foot traffic, smaller catchment areas, or reduced purchasing power could explain reduced revenue.</a:t>
            </a:r>
            <a:endParaRPr sz="1100"/>
          </a:p>
          <a:p>
            <a:pPr indent="0" lvl="0" marL="0" rtl="0" algn="l">
              <a:spcBef>
                <a:spcPts val="1000"/>
              </a:spcBef>
              <a:spcAft>
                <a:spcPts val="0"/>
              </a:spcAft>
              <a:buNone/>
            </a:pPr>
            <a:r>
              <a:t/>
            </a:r>
            <a:endParaRPr sz="1500">
              <a:solidFill>
                <a:schemeClr val="dk2"/>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Store Type Revenue</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t/>
            </a:r>
            <a:endParaRPr>
              <a:solidFill>
                <a:srgbClr val="000000"/>
              </a:solidFill>
            </a:endParaRPr>
          </a:p>
        </p:txBody>
      </p:sp>
      <p:sp>
        <p:nvSpPr>
          <p:cNvPr id="335" name="Google Shape;335;p54"/>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36" name="Google Shape;336;p54" title="Screenshot 2025-08-08 at 11.03.39 PM.png"/>
          <p:cNvPicPr preferRelativeResize="0"/>
          <p:nvPr/>
        </p:nvPicPr>
        <p:blipFill>
          <a:blip r:embed="rId3">
            <a:alphaModFix/>
          </a:blip>
          <a:stretch>
            <a:fillRect/>
          </a:stretch>
        </p:blipFill>
        <p:spPr>
          <a:xfrm>
            <a:off x="152400" y="1014379"/>
            <a:ext cx="3804228" cy="3401997"/>
          </a:xfrm>
          <a:prstGeom prst="rect">
            <a:avLst/>
          </a:prstGeom>
          <a:noFill/>
          <a:ln>
            <a:noFill/>
          </a:ln>
        </p:spPr>
      </p:pic>
      <p:sp>
        <p:nvSpPr>
          <p:cNvPr id="337" name="Google Shape;337;p54"/>
          <p:cNvSpPr txBox="1"/>
          <p:nvPr/>
        </p:nvSpPr>
        <p:spPr>
          <a:xfrm>
            <a:off x="4189150" y="1056425"/>
            <a:ext cx="3992700" cy="2880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b="1" lang="en" sz="1100"/>
              <a:t>Supermarket Type2 leads</a:t>
            </a:r>
            <a:r>
              <a:rPr lang="en" sz="1100"/>
              <a:t>: Highest revenue suggests strong product mix, foot traffic, and possibly larger basket sizes or store footprint.</a:t>
            </a:r>
            <a:endParaRPr sz="1100"/>
          </a:p>
          <a:p>
            <a:pPr indent="-298450" lvl="0" marL="457200" rtl="0" algn="l">
              <a:lnSpc>
                <a:spcPct val="115000"/>
              </a:lnSpc>
              <a:spcBef>
                <a:spcPts val="1000"/>
              </a:spcBef>
              <a:spcAft>
                <a:spcPts val="0"/>
              </a:spcAft>
              <a:buSzPts val="1100"/>
              <a:buChar char="●"/>
            </a:pPr>
            <a:r>
              <a:rPr b="1" lang="en" sz="1100"/>
              <a:t>Departmental Store performs second</a:t>
            </a:r>
            <a:r>
              <a:rPr lang="en" sz="1100"/>
              <a:t>: May benefit from non-grocery categories or more diverse assortments, but likely with higher operating costs.</a:t>
            </a:r>
            <a:endParaRPr sz="1100"/>
          </a:p>
          <a:p>
            <a:pPr indent="-298450" lvl="0" marL="457200" rtl="0" algn="l">
              <a:lnSpc>
                <a:spcPct val="115000"/>
              </a:lnSpc>
              <a:spcBef>
                <a:spcPts val="1000"/>
              </a:spcBef>
              <a:spcAft>
                <a:spcPts val="0"/>
              </a:spcAft>
              <a:buSzPts val="1100"/>
              <a:buChar char="●"/>
            </a:pPr>
            <a:r>
              <a:rPr b="1" lang="en" sz="1100"/>
              <a:t>Supermarket Type1 underperforms relative to Type2</a:t>
            </a:r>
            <a:r>
              <a:rPr lang="en" sz="1100"/>
              <a:t>: Could reflect outdated layouts, limited variety, or less favorable locations.</a:t>
            </a:r>
            <a:endParaRPr sz="1100"/>
          </a:p>
          <a:p>
            <a:pPr indent="-298450" lvl="0" marL="457200" rtl="0" algn="l">
              <a:lnSpc>
                <a:spcPct val="115000"/>
              </a:lnSpc>
              <a:spcBef>
                <a:spcPts val="1000"/>
              </a:spcBef>
              <a:spcAft>
                <a:spcPts val="1000"/>
              </a:spcAft>
              <a:buSzPts val="1100"/>
              <a:buChar char="●"/>
            </a:pPr>
            <a:r>
              <a:rPr b="1" lang="en" sz="1100"/>
              <a:t>Food Mart struggles</a:t>
            </a:r>
            <a:r>
              <a:rPr lang="en" sz="1100"/>
              <a:t>: Lowest revenue may stem from small format, narrower assortments, or fewer high-margin items.</a:t>
            </a:r>
            <a:endParaRPr sz="1500">
              <a:solidFill>
                <a:schemeClr val="dk2"/>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5"/>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Product Store Id vs Product Store Sales Total</a:t>
            </a:r>
            <a:endParaRPr b="0" sz="110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t/>
            </a:r>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343" name="Google Shape;343;p55"/>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44" name="Google Shape;344;p55" title="Screenshot 2025-08-08 at 11.07.41 PM.png"/>
          <p:cNvPicPr preferRelativeResize="0"/>
          <p:nvPr/>
        </p:nvPicPr>
        <p:blipFill>
          <a:blip r:embed="rId3">
            <a:alphaModFix/>
          </a:blip>
          <a:stretch>
            <a:fillRect/>
          </a:stretch>
        </p:blipFill>
        <p:spPr>
          <a:xfrm>
            <a:off x="231425" y="750174"/>
            <a:ext cx="6184602" cy="3868399"/>
          </a:xfrm>
          <a:prstGeom prst="rect">
            <a:avLst/>
          </a:prstGeom>
          <a:noFill/>
          <a:ln>
            <a:noFill/>
          </a:ln>
        </p:spPr>
      </p:pic>
      <p:sp>
        <p:nvSpPr>
          <p:cNvPr id="345" name="Google Shape;345;p55"/>
          <p:cNvSpPr txBox="1"/>
          <p:nvPr/>
        </p:nvSpPr>
        <p:spPr>
          <a:xfrm>
            <a:off x="6416025" y="903600"/>
            <a:ext cx="2597400" cy="3654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2"/>
              </a:buClr>
              <a:buSzPts val="1100"/>
              <a:buFont typeface="Nunito"/>
              <a:buChar char="●"/>
            </a:pPr>
            <a:r>
              <a:rPr lang="en" sz="1100">
                <a:solidFill>
                  <a:schemeClr val="dk2"/>
                </a:solidFill>
                <a:latin typeface="Nunito"/>
                <a:ea typeface="Nunito"/>
                <a:cs typeface="Nunito"/>
                <a:sym typeface="Nunito"/>
              </a:rPr>
              <a:t>OUT003 shows the highest median and a relatively broad spread, indicating consistently stronger product performance with some variability.</a:t>
            </a:r>
            <a:endParaRPr sz="1100">
              <a:solidFill>
                <a:schemeClr val="dk2"/>
              </a:solidFill>
              <a:latin typeface="Nunito"/>
              <a:ea typeface="Nunito"/>
              <a:cs typeface="Nunito"/>
              <a:sym typeface="Nunito"/>
            </a:endParaRPr>
          </a:p>
          <a:p>
            <a:pPr indent="-298450" lvl="0" marL="457200" rtl="0" algn="l">
              <a:lnSpc>
                <a:spcPct val="115000"/>
              </a:lnSpc>
              <a:spcBef>
                <a:spcPts val="1000"/>
              </a:spcBef>
              <a:spcAft>
                <a:spcPts val="0"/>
              </a:spcAft>
              <a:buClr>
                <a:schemeClr val="dk2"/>
              </a:buClr>
              <a:buSzPts val="1100"/>
              <a:buFont typeface="Nunito"/>
              <a:buChar char="●"/>
            </a:pPr>
            <a:r>
              <a:rPr lang="en" sz="1100">
                <a:solidFill>
                  <a:schemeClr val="dk2"/>
                </a:solidFill>
                <a:latin typeface="Nunito"/>
                <a:ea typeface="Nunito"/>
                <a:cs typeface="Nunito"/>
                <a:sym typeface="Nunito"/>
              </a:rPr>
              <a:t>OUT002 has the lowest median and several low-end outliers, pointing to underperforming products and potential data/stock issues.</a:t>
            </a:r>
            <a:endParaRPr sz="1100">
              <a:solidFill>
                <a:schemeClr val="dk2"/>
              </a:solidFill>
              <a:latin typeface="Nunito"/>
              <a:ea typeface="Nunito"/>
              <a:cs typeface="Nunito"/>
              <a:sym typeface="Nunito"/>
            </a:endParaRPr>
          </a:p>
          <a:p>
            <a:pPr indent="-298450" lvl="0" marL="457200" rtl="0" algn="l">
              <a:lnSpc>
                <a:spcPct val="115000"/>
              </a:lnSpc>
              <a:spcBef>
                <a:spcPts val="1000"/>
              </a:spcBef>
              <a:spcAft>
                <a:spcPts val="0"/>
              </a:spcAft>
              <a:buClr>
                <a:schemeClr val="dk2"/>
              </a:buClr>
              <a:buSzPts val="1100"/>
              <a:buFont typeface="Nunito"/>
              <a:buChar char="●"/>
            </a:pPr>
            <a:r>
              <a:rPr lang="en" sz="1100">
                <a:solidFill>
                  <a:schemeClr val="dk2"/>
                </a:solidFill>
                <a:latin typeface="Nunito"/>
                <a:ea typeface="Nunito"/>
                <a:cs typeface="Nunito"/>
                <a:sym typeface="Nunito"/>
              </a:rPr>
              <a:t>OUT004 Targeted optimization can lift median further</a:t>
            </a:r>
            <a:endParaRPr sz="1100">
              <a:solidFill>
                <a:schemeClr val="dk2"/>
              </a:solidFill>
              <a:latin typeface="Nunito"/>
              <a:ea typeface="Nunito"/>
              <a:cs typeface="Nunito"/>
              <a:sym typeface="Nunito"/>
            </a:endParaRPr>
          </a:p>
          <a:p>
            <a:pPr indent="-298450" lvl="0" marL="457200" rtl="0" algn="l">
              <a:lnSpc>
                <a:spcPct val="115000"/>
              </a:lnSpc>
              <a:spcBef>
                <a:spcPts val="1000"/>
              </a:spcBef>
              <a:spcAft>
                <a:spcPts val="0"/>
              </a:spcAft>
              <a:buClr>
                <a:schemeClr val="dk2"/>
              </a:buClr>
              <a:buSzPts val="1100"/>
              <a:buFont typeface="Nunito"/>
              <a:buChar char="●"/>
            </a:pPr>
            <a:r>
              <a:rPr lang="en" sz="1100">
                <a:solidFill>
                  <a:schemeClr val="dk2"/>
                </a:solidFill>
                <a:latin typeface="Nunito"/>
                <a:ea typeface="Nunito"/>
                <a:cs typeface="Nunito"/>
                <a:sym typeface="Nunito"/>
              </a:rPr>
              <a:t>OUT001;  Tune mix and inventory discipline</a:t>
            </a:r>
            <a:endParaRPr sz="1100">
              <a:solidFill>
                <a:schemeClr val="dk2"/>
              </a:solidFill>
              <a:latin typeface="Nunito"/>
              <a:ea typeface="Nunito"/>
              <a:cs typeface="Nunito"/>
              <a:sym typeface="Nunito"/>
            </a:endParaRPr>
          </a:p>
          <a:p>
            <a:pPr indent="0" lvl="0" marL="0" rtl="0" algn="l">
              <a:spcBef>
                <a:spcPts val="1000"/>
              </a:spcBef>
              <a:spcAft>
                <a:spcPts val="0"/>
              </a:spcAft>
              <a:buNone/>
            </a:pPr>
            <a:r>
              <a:t/>
            </a:r>
            <a:endParaRPr sz="1500">
              <a:solidFill>
                <a:schemeClr val="dk2"/>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a:t>
            </a:r>
            <a:r>
              <a:rPr lang="en"/>
              <a:t>Store Size vs Product Store Sales Total</a:t>
            </a:r>
            <a:endParaRPr/>
          </a:p>
          <a:p>
            <a:pPr indent="0" lvl="0" marL="0" rtl="0" algn="l">
              <a:lnSpc>
                <a:spcPct val="100000"/>
              </a:lnSpc>
              <a:spcBef>
                <a:spcPts val="0"/>
              </a:spcBef>
              <a:spcAft>
                <a:spcPts val="0"/>
              </a:spcAft>
              <a:buSzPts val="2200"/>
              <a:buNone/>
            </a:pPr>
            <a:r>
              <a:t/>
            </a:r>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351" name="Google Shape;351;p56"/>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52" name="Google Shape;352;p56" title="Screenshot 2025-08-09 at 2.24.48 PM.png"/>
          <p:cNvPicPr preferRelativeResize="0"/>
          <p:nvPr/>
        </p:nvPicPr>
        <p:blipFill>
          <a:blip r:embed="rId3">
            <a:alphaModFix/>
          </a:blip>
          <a:stretch>
            <a:fillRect/>
          </a:stretch>
        </p:blipFill>
        <p:spPr>
          <a:xfrm>
            <a:off x="152400" y="1014379"/>
            <a:ext cx="5380147" cy="3401997"/>
          </a:xfrm>
          <a:prstGeom prst="rect">
            <a:avLst/>
          </a:prstGeom>
          <a:noFill/>
          <a:ln>
            <a:noFill/>
          </a:ln>
        </p:spPr>
      </p:pic>
      <p:sp>
        <p:nvSpPr>
          <p:cNvPr id="353" name="Google Shape;353;p56"/>
          <p:cNvSpPr txBox="1"/>
          <p:nvPr/>
        </p:nvSpPr>
        <p:spPr>
          <a:xfrm>
            <a:off x="5821000" y="1251025"/>
            <a:ext cx="3339900" cy="2947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b="1" lang="en" sz="1100"/>
              <a:t>High-size stores</a:t>
            </a:r>
            <a:r>
              <a:rPr lang="en" sz="1100"/>
              <a:t> deliver the most consistently strong results: fewer outliers and higher range suggest operational stability and efficient assortments.</a:t>
            </a:r>
            <a:endParaRPr sz="1100"/>
          </a:p>
          <a:p>
            <a:pPr indent="-298450" lvl="0" marL="457200" rtl="0" algn="l">
              <a:lnSpc>
                <a:spcPct val="115000"/>
              </a:lnSpc>
              <a:spcBef>
                <a:spcPts val="1000"/>
              </a:spcBef>
              <a:spcAft>
                <a:spcPts val="0"/>
              </a:spcAft>
              <a:buSzPts val="1100"/>
              <a:buChar char="●"/>
            </a:pPr>
            <a:r>
              <a:rPr b="1" lang="en" sz="1100"/>
              <a:t>Medium-size stores</a:t>
            </a:r>
            <a:r>
              <a:rPr lang="en" sz="1100"/>
              <a:t> show competitive median sales with a wider spread—this format might drive revenue through high-performing SKUs while requiring tighter SKU management.</a:t>
            </a:r>
            <a:endParaRPr sz="1100"/>
          </a:p>
          <a:p>
            <a:pPr indent="-298450" lvl="0" marL="457200" rtl="0" algn="l">
              <a:lnSpc>
                <a:spcPct val="115000"/>
              </a:lnSpc>
              <a:spcBef>
                <a:spcPts val="1000"/>
              </a:spcBef>
              <a:spcAft>
                <a:spcPts val="1000"/>
              </a:spcAft>
              <a:buSzPts val="1100"/>
              <a:buChar char="●"/>
            </a:pPr>
            <a:r>
              <a:rPr b="1" lang="en" sz="1100"/>
              <a:t>Small-size stores</a:t>
            </a:r>
            <a:r>
              <a:rPr lang="en" sz="1100"/>
              <a:t> underperform in median and show significant tail risk; these may struggle with inventory depth, local demand, or service levels.</a:t>
            </a:r>
            <a:endParaRPr sz="1500">
              <a:solidFill>
                <a:schemeClr val="dk2"/>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Product Type vs Product Weight</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359" name="Google Shape;359;p57"/>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60" name="Google Shape;360;p57" title="Screenshot 2025-08-09 at 2.28.40 PM.png"/>
          <p:cNvPicPr preferRelativeResize="0"/>
          <p:nvPr/>
        </p:nvPicPr>
        <p:blipFill>
          <a:blip r:embed="rId3">
            <a:alphaModFix/>
          </a:blip>
          <a:stretch>
            <a:fillRect/>
          </a:stretch>
        </p:blipFill>
        <p:spPr>
          <a:xfrm>
            <a:off x="202550" y="698700"/>
            <a:ext cx="5536927" cy="3979651"/>
          </a:xfrm>
          <a:prstGeom prst="rect">
            <a:avLst/>
          </a:prstGeom>
          <a:noFill/>
          <a:ln>
            <a:noFill/>
          </a:ln>
        </p:spPr>
      </p:pic>
      <p:sp>
        <p:nvSpPr>
          <p:cNvPr id="361" name="Google Shape;361;p57"/>
          <p:cNvSpPr txBox="1"/>
          <p:nvPr/>
        </p:nvSpPr>
        <p:spPr>
          <a:xfrm>
            <a:off x="5902250" y="861975"/>
            <a:ext cx="3185700" cy="2619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b="1" lang="en" sz="1100"/>
              <a:t>Heterogeneous spread</a:t>
            </a:r>
            <a:r>
              <a:rPr lang="en" sz="1100"/>
              <a:t>: Some categories show tight, consistent weights (standardized packaging); others show wide IQRs and whiskers (mixed pack sizes, item variety).</a:t>
            </a:r>
            <a:endParaRPr sz="1100"/>
          </a:p>
          <a:p>
            <a:pPr indent="-298450" lvl="0" marL="457200" rtl="0" algn="l">
              <a:lnSpc>
                <a:spcPct val="115000"/>
              </a:lnSpc>
              <a:spcBef>
                <a:spcPts val="1000"/>
              </a:spcBef>
              <a:spcAft>
                <a:spcPts val="0"/>
              </a:spcAft>
              <a:buSzPts val="1100"/>
              <a:buChar char="●"/>
            </a:pPr>
            <a:r>
              <a:rPr b="1" lang="en" sz="1100"/>
              <a:t>Outliers matter</a:t>
            </a:r>
            <a:r>
              <a:rPr lang="en" sz="1100"/>
              <a:t>: Extreme heavy or light items likely reflect bulk packs, mis-labeled units, or niche SKUs; treat them explicitly instead of averaging them away.</a:t>
            </a:r>
            <a:endParaRPr sz="1100"/>
          </a:p>
          <a:p>
            <a:pPr indent="0" lvl="0" marL="0" rtl="0" algn="l">
              <a:spcBef>
                <a:spcPts val="1000"/>
              </a:spcBef>
              <a:spcAft>
                <a:spcPts val="0"/>
              </a:spcAft>
              <a:buNone/>
            </a:pPr>
            <a:r>
              <a:t/>
            </a:r>
            <a:endParaRPr sz="1500">
              <a:solidFill>
                <a:schemeClr val="dk2"/>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8"/>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Product Sugar Content vs Product Weight</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367" name="Google Shape;367;p58"/>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68" name="Google Shape;368;p58" title="Screenshot 2025-08-09 at 2.31.00 PM.png"/>
          <p:cNvPicPr preferRelativeResize="0"/>
          <p:nvPr/>
        </p:nvPicPr>
        <p:blipFill>
          <a:blip r:embed="rId3">
            <a:alphaModFix/>
          </a:blip>
          <a:stretch>
            <a:fillRect/>
          </a:stretch>
        </p:blipFill>
        <p:spPr>
          <a:xfrm>
            <a:off x="202550" y="746649"/>
            <a:ext cx="6023900" cy="3917902"/>
          </a:xfrm>
          <a:prstGeom prst="rect">
            <a:avLst/>
          </a:prstGeom>
          <a:noFill/>
          <a:ln>
            <a:noFill/>
          </a:ln>
        </p:spPr>
      </p:pic>
      <p:sp>
        <p:nvSpPr>
          <p:cNvPr id="369" name="Google Shape;369;p58"/>
          <p:cNvSpPr txBox="1"/>
          <p:nvPr/>
        </p:nvSpPr>
        <p:spPr>
          <a:xfrm>
            <a:off x="6339275" y="1040900"/>
            <a:ext cx="2821500" cy="3232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b="1" lang="en" sz="1100"/>
              <a:t>Outlier tagging</a:t>
            </a:r>
            <a:r>
              <a:rPr lang="en" sz="1100"/>
              <a:t>: Spot unusually heavy "No Sugar" items—may indicate mislabeled or specialty bulk packs.</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b="1" lang="en" sz="1100"/>
              <a:t>Lower median</a:t>
            </a:r>
            <a:r>
              <a:rPr lang="en" sz="1100"/>
              <a:t>, tight IQR More standardized, lightweight items—likely health or niche products</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b="1" lang="en" sz="1100"/>
              <a:t>Higher median,</a:t>
            </a:r>
            <a:r>
              <a:rPr lang="en" sz="1100"/>
              <a:t> wide IQR Diverse mix of product types—bulk items and sugary goods like drinks or cereals</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b="1" lang="en" sz="1100"/>
              <a:t>Category mapping</a:t>
            </a:r>
            <a:r>
              <a:rPr lang="en" sz="1100"/>
              <a:t>: Link sugar content to product type to see if certain categories skew the weight.</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9"/>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Product Sugar Content</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375" name="Google Shape;375;p59"/>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76" name="Google Shape;376;p59" title="Screenshot 2025-08-09 at 2.32.29 PM.png"/>
          <p:cNvPicPr preferRelativeResize="0"/>
          <p:nvPr/>
        </p:nvPicPr>
        <p:blipFill>
          <a:blip r:embed="rId3">
            <a:alphaModFix/>
          </a:blip>
          <a:stretch>
            <a:fillRect/>
          </a:stretch>
        </p:blipFill>
        <p:spPr>
          <a:xfrm>
            <a:off x="202550" y="724475"/>
            <a:ext cx="5388498" cy="4183449"/>
          </a:xfrm>
          <a:prstGeom prst="rect">
            <a:avLst/>
          </a:prstGeom>
          <a:noFill/>
          <a:ln>
            <a:noFill/>
          </a:ln>
        </p:spPr>
      </p:pic>
      <p:sp>
        <p:nvSpPr>
          <p:cNvPr id="377" name="Google Shape;377;p59"/>
          <p:cNvSpPr txBox="1"/>
          <p:nvPr/>
        </p:nvSpPr>
        <p:spPr>
          <a:xfrm>
            <a:off x="5771975" y="724475"/>
            <a:ext cx="2835600" cy="3570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b="1" lang="en" sz="1100"/>
              <a:t>Strong association</a:t>
            </a:r>
            <a:r>
              <a:rPr lang="en" sz="1100"/>
              <a:t>: Sugar content clearly isn’t random—certain product types cluster heavily in specific sugar tiers (e.g., beverages in Regular/Low/No Sugar; produce/meat in No Sugar).</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b="1" lang="en" sz="1100"/>
              <a:t>Assortment insights</a:t>
            </a:r>
            <a:r>
              <a:rPr lang="en" sz="1100"/>
              <a:t>: Expect over-indexing patterns, e.g., Soft Drinks/Breakfast/Snack Foods in Regular; Fruits &amp; Vegetables/Meat/Seafood in No Sugar; some Low Sugar penetration in Snacks/Dairy/Frozen</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b="1" lang="en" sz="1100"/>
              <a:t>Class imbalance</a:t>
            </a:r>
            <a:r>
              <a:rPr lang="en" sz="1100"/>
              <a:t>: One or two tiers likely dominate counts (often “Regular”). Plan for imbalance in any modeling or reporting.</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Product Type Sold at Each Store</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383" name="Google Shape;383;p60"/>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84" name="Google Shape;384;p60" title="Screenshot 2025-08-09 at 2.40.34 PM.png"/>
          <p:cNvPicPr preferRelativeResize="0"/>
          <p:nvPr/>
        </p:nvPicPr>
        <p:blipFill>
          <a:blip r:embed="rId3">
            <a:alphaModFix/>
          </a:blip>
          <a:stretch>
            <a:fillRect/>
          </a:stretch>
        </p:blipFill>
        <p:spPr>
          <a:xfrm>
            <a:off x="152400" y="710674"/>
            <a:ext cx="5414446" cy="4227400"/>
          </a:xfrm>
          <a:prstGeom prst="rect">
            <a:avLst/>
          </a:prstGeom>
          <a:noFill/>
          <a:ln>
            <a:noFill/>
          </a:ln>
        </p:spPr>
      </p:pic>
      <p:sp>
        <p:nvSpPr>
          <p:cNvPr id="385" name="Google Shape;385;p60"/>
          <p:cNvSpPr txBox="1"/>
          <p:nvPr/>
        </p:nvSpPr>
        <p:spPr>
          <a:xfrm>
            <a:off x="5828025" y="710675"/>
            <a:ext cx="3066600" cy="3947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Char char="●"/>
            </a:pPr>
            <a:r>
              <a:rPr b="1" lang="en" sz="1100">
                <a:solidFill>
                  <a:schemeClr val="dk2"/>
                </a:solidFill>
              </a:rPr>
              <a:t>Sales distribution</a:t>
            </a:r>
            <a:r>
              <a:rPr lang="en" sz="1100">
                <a:solidFill>
                  <a:schemeClr val="dk2"/>
                </a:solidFill>
              </a:rPr>
              <a:t> across product types for stores OUT001 through OUT004, with intensity signaling volume </a:t>
            </a:r>
            <a:r>
              <a:rPr b="1" lang="en" sz="1100">
                <a:solidFill>
                  <a:schemeClr val="dk2"/>
                </a:solidFill>
              </a:rPr>
              <a:t>(lighter = higher sales)</a:t>
            </a:r>
            <a:endParaRPr b="1" sz="1100">
              <a:solidFill>
                <a:schemeClr val="dk2"/>
              </a:solidFill>
            </a:endParaRPr>
          </a:p>
          <a:p>
            <a:pPr indent="-298450" lvl="0" marL="457200" rtl="0" algn="l">
              <a:lnSpc>
                <a:spcPct val="115000"/>
              </a:lnSpc>
              <a:spcBef>
                <a:spcPts val="1000"/>
              </a:spcBef>
              <a:spcAft>
                <a:spcPts val="0"/>
              </a:spcAft>
              <a:buClr>
                <a:schemeClr val="dk2"/>
              </a:buClr>
              <a:buSzPts val="1100"/>
              <a:buChar char="●"/>
            </a:pPr>
            <a:r>
              <a:rPr b="1" lang="en" sz="1100"/>
              <a:t>OUT004</a:t>
            </a:r>
            <a:r>
              <a:rPr lang="en" sz="1100"/>
              <a:t> is the revenue leader due to strength in perishable and impulse categories; it may benefit from superior location, layout, or customer segmentation.</a:t>
            </a:r>
            <a:endParaRPr sz="1100"/>
          </a:p>
          <a:p>
            <a:pPr indent="-298450" lvl="0" marL="457200" rtl="0" algn="l">
              <a:lnSpc>
                <a:spcPct val="115000"/>
              </a:lnSpc>
              <a:spcBef>
                <a:spcPts val="1000"/>
              </a:spcBef>
              <a:spcAft>
                <a:spcPts val="0"/>
              </a:spcAft>
              <a:buClr>
                <a:schemeClr val="dk2"/>
              </a:buClr>
              <a:buSzPts val="1100"/>
              <a:buChar char="●"/>
            </a:pPr>
            <a:r>
              <a:rPr b="1" lang="en" sz="1100"/>
              <a:t>OUT002</a:t>
            </a:r>
            <a:r>
              <a:rPr lang="en" sz="1100"/>
              <a:t> shows overall underperformance, particularly in consumables—suggest auditing foot traffic, assortment strategy, and local competition.</a:t>
            </a:r>
            <a:endParaRPr sz="1100"/>
          </a:p>
          <a:p>
            <a:pPr indent="-298450" lvl="0" marL="457200" rtl="0" algn="l">
              <a:lnSpc>
                <a:spcPct val="115000"/>
              </a:lnSpc>
              <a:spcBef>
                <a:spcPts val="1000"/>
              </a:spcBef>
              <a:spcAft>
                <a:spcPts val="1000"/>
              </a:spcAft>
              <a:buClr>
                <a:schemeClr val="dk2"/>
              </a:buClr>
              <a:buSzPts val="1100"/>
              <a:buChar char="●"/>
            </a:pPr>
            <a:r>
              <a:rPr b="1" lang="en" sz="1100"/>
              <a:t>OUT001</a:t>
            </a:r>
            <a:r>
              <a:rPr lang="en" sz="1100"/>
              <a:t> is driven more by snacks and drinks than staple categories, signaling possible format skew or demographic leaning.</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1"/>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Product Type vs Product MRP</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391" name="Google Shape;391;p61"/>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92" name="Google Shape;392;p61" title="Screenshot 2025-08-09 at 2.42.37 PM.png"/>
          <p:cNvPicPr preferRelativeResize="0"/>
          <p:nvPr/>
        </p:nvPicPr>
        <p:blipFill>
          <a:blip r:embed="rId3">
            <a:alphaModFix/>
          </a:blip>
          <a:stretch>
            <a:fillRect/>
          </a:stretch>
        </p:blipFill>
        <p:spPr>
          <a:xfrm>
            <a:off x="28925" y="719800"/>
            <a:ext cx="5618002" cy="4046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Executive Summary </a:t>
            </a:r>
            <a:endParaRPr>
              <a:solidFill>
                <a:srgbClr val="000000"/>
              </a:solidFill>
            </a:endParaRPr>
          </a:p>
        </p:txBody>
      </p:sp>
      <p:sp>
        <p:nvSpPr>
          <p:cNvPr id="125" name="Google Shape;125;p26"/>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1000"/>
              </a:spcAft>
              <a:buClr>
                <a:srgbClr val="000000"/>
              </a:buClr>
              <a:buSzPts val="1400"/>
              <a:buChar char="●"/>
            </a:pPr>
            <a:r>
              <a:rPr lang="en" sz="1400">
                <a:solidFill>
                  <a:srgbClr val="000000"/>
                </a:solidFill>
              </a:rPr>
              <a:t>Please mention actionable insights &amp; recommendations</a:t>
            </a:r>
            <a:endParaRPr sz="14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2"/>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a:t>
            </a:r>
            <a:r>
              <a:rPr lang="en"/>
              <a:t> Store Id vs Product MRP</a:t>
            </a:r>
            <a:endParaRPr b="0" sz="1050">
              <a:solidFill>
                <a:srgbClr val="CE9178"/>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SzPts val="2200"/>
              <a:buNone/>
            </a:pPr>
            <a:r>
              <a:rPr lang="en">
                <a:solidFill>
                  <a:srgbClr val="000000"/>
                </a:solidFill>
              </a:rPr>
              <a:t> </a:t>
            </a:r>
            <a:endParaRPr>
              <a:solidFill>
                <a:srgbClr val="000000"/>
              </a:solidFill>
            </a:endParaRPr>
          </a:p>
        </p:txBody>
      </p:sp>
      <p:sp>
        <p:nvSpPr>
          <p:cNvPr id="398" name="Google Shape;398;p62"/>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399" name="Google Shape;399;p62" title="Screenshot 2025-08-09 at 2.46.51 PM.png"/>
          <p:cNvPicPr preferRelativeResize="0"/>
          <p:nvPr/>
        </p:nvPicPr>
        <p:blipFill>
          <a:blip r:embed="rId3">
            <a:alphaModFix/>
          </a:blip>
          <a:stretch>
            <a:fillRect/>
          </a:stretch>
        </p:blipFill>
        <p:spPr>
          <a:xfrm>
            <a:off x="202550" y="724474"/>
            <a:ext cx="6223201" cy="39502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3"/>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Revenue - </a:t>
            </a:r>
            <a:r>
              <a:rPr lang="en"/>
              <a:t>Product Type OUT001 </a:t>
            </a:r>
            <a:endParaRPr>
              <a:solidFill>
                <a:srgbClr val="000000"/>
              </a:solidFill>
            </a:endParaRPr>
          </a:p>
        </p:txBody>
      </p:sp>
      <p:sp>
        <p:nvSpPr>
          <p:cNvPr id="405" name="Google Shape;405;p63"/>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406" name="Google Shape;406;p63" title="Screenshot 2025-08-09 at 2.50.38 PM.png"/>
          <p:cNvPicPr preferRelativeResize="0"/>
          <p:nvPr/>
        </p:nvPicPr>
        <p:blipFill>
          <a:blip r:embed="rId3">
            <a:alphaModFix/>
          </a:blip>
          <a:stretch>
            <a:fillRect/>
          </a:stretch>
        </p:blipFill>
        <p:spPr>
          <a:xfrm>
            <a:off x="202550" y="724475"/>
            <a:ext cx="5653499" cy="3977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Revenue - </a:t>
            </a:r>
            <a:r>
              <a:rPr lang="en"/>
              <a:t>Product Type OUT002 </a:t>
            </a:r>
            <a:r>
              <a:rPr lang="en">
                <a:solidFill>
                  <a:srgbClr val="000000"/>
                </a:solidFill>
              </a:rPr>
              <a:t> </a:t>
            </a:r>
            <a:endParaRPr>
              <a:solidFill>
                <a:srgbClr val="000000"/>
              </a:solidFill>
            </a:endParaRPr>
          </a:p>
        </p:txBody>
      </p:sp>
      <p:sp>
        <p:nvSpPr>
          <p:cNvPr id="412" name="Google Shape;412;p64"/>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413" name="Google Shape;413;p64" title="Screenshot 2025-08-09 at 2.55.47 PM.png"/>
          <p:cNvPicPr preferRelativeResize="0"/>
          <p:nvPr/>
        </p:nvPicPr>
        <p:blipFill>
          <a:blip r:embed="rId3">
            <a:alphaModFix/>
          </a:blip>
          <a:stretch>
            <a:fillRect/>
          </a:stretch>
        </p:blipFill>
        <p:spPr>
          <a:xfrm>
            <a:off x="202550" y="710674"/>
            <a:ext cx="5639777" cy="39709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5"/>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a:t>
            </a:r>
            <a:r>
              <a:rPr lang="en"/>
              <a:t>Revenue - Product Type</a:t>
            </a:r>
            <a:r>
              <a:rPr lang="en"/>
              <a:t> OUT003</a:t>
            </a:r>
            <a:r>
              <a:rPr lang="en">
                <a:solidFill>
                  <a:srgbClr val="000000"/>
                </a:solidFill>
              </a:rPr>
              <a:t> </a:t>
            </a:r>
            <a:endParaRPr>
              <a:solidFill>
                <a:srgbClr val="000000"/>
              </a:solidFill>
            </a:endParaRPr>
          </a:p>
        </p:txBody>
      </p:sp>
      <p:sp>
        <p:nvSpPr>
          <p:cNvPr id="419" name="Google Shape;419;p65"/>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420" name="Google Shape;420;p65" title="Screenshot 2025-08-09 at 2.58.36 PM.png"/>
          <p:cNvPicPr preferRelativeResize="0"/>
          <p:nvPr/>
        </p:nvPicPr>
        <p:blipFill>
          <a:blip r:embed="rId3">
            <a:alphaModFix/>
          </a:blip>
          <a:stretch>
            <a:fillRect/>
          </a:stretch>
        </p:blipFill>
        <p:spPr>
          <a:xfrm>
            <a:off x="152400" y="765874"/>
            <a:ext cx="5510226" cy="38743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EDA Results </a:t>
            </a:r>
            <a:r>
              <a:rPr lang="en"/>
              <a:t>Product Store Sales Total - OUT004</a:t>
            </a:r>
            <a:endParaRPr>
              <a:solidFill>
                <a:srgbClr val="000000"/>
              </a:solidFill>
            </a:endParaRPr>
          </a:p>
        </p:txBody>
      </p:sp>
      <p:sp>
        <p:nvSpPr>
          <p:cNvPr id="426" name="Google Shape;426;p66"/>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0" i="1" lang="en" sz="1200" u="sng" cap="none" strike="noStrike">
                <a:solidFill>
                  <a:schemeClr val="hlink"/>
                </a:solidFill>
                <a:latin typeface="Nunito"/>
                <a:ea typeface="Nunito"/>
                <a:cs typeface="Nunito"/>
                <a:sym typeface="Nunito"/>
                <a:hlinkClick/>
              </a:rPr>
              <a:t>Link to Appendix slide on data background check</a:t>
            </a:r>
            <a:endParaRPr b="0" i="1" sz="1200" u="none" cap="none" strike="noStrike">
              <a:solidFill>
                <a:srgbClr val="666666"/>
              </a:solidFill>
              <a:latin typeface="Nunito"/>
              <a:ea typeface="Nunito"/>
              <a:cs typeface="Nunito"/>
              <a:sym typeface="Nunito"/>
            </a:endParaRPr>
          </a:p>
        </p:txBody>
      </p:sp>
      <p:pic>
        <p:nvPicPr>
          <p:cNvPr id="427" name="Google Shape;427;p66" title="Screenshot 2025-08-09 at 4.02.57 PM.png"/>
          <p:cNvPicPr preferRelativeResize="0"/>
          <p:nvPr/>
        </p:nvPicPr>
        <p:blipFill>
          <a:blip r:embed="rId3">
            <a:alphaModFix/>
          </a:blip>
          <a:stretch>
            <a:fillRect/>
          </a:stretch>
        </p:blipFill>
        <p:spPr>
          <a:xfrm>
            <a:off x="159300" y="800425"/>
            <a:ext cx="5529825" cy="38881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7"/>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Preprocessing </a:t>
            </a:r>
            <a:endParaRPr>
              <a:solidFill>
                <a:srgbClr val="000000"/>
              </a:solidFill>
            </a:endParaRPr>
          </a:p>
        </p:txBody>
      </p:sp>
      <p:sp>
        <p:nvSpPr>
          <p:cNvPr id="433" name="Google Shape;433;p67"/>
          <p:cNvSpPr txBox="1"/>
          <p:nvPr>
            <p:ph idx="1" type="body"/>
          </p:nvPr>
        </p:nvSpPr>
        <p:spPr>
          <a:xfrm>
            <a:off x="202550" y="813675"/>
            <a:ext cx="7397700" cy="741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100">
                <a:solidFill>
                  <a:srgbClr val="000000"/>
                </a:solidFill>
                <a:latin typeface="Arial"/>
                <a:ea typeface="Arial"/>
                <a:cs typeface="Arial"/>
                <a:sym typeface="Arial"/>
              </a:rPr>
              <a:t>Upon reviewing the </a:t>
            </a:r>
            <a:r>
              <a:rPr lang="en" sz="1100">
                <a:solidFill>
                  <a:srgbClr val="188038"/>
                </a:solidFill>
                <a:latin typeface="Roboto Mono"/>
                <a:ea typeface="Roboto Mono"/>
                <a:cs typeface="Roboto Mono"/>
                <a:sym typeface="Roboto Mono"/>
              </a:rPr>
              <a:t>Product Sugar Content</a:t>
            </a:r>
            <a:r>
              <a:rPr lang="en" sz="1100">
                <a:solidFill>
                  <a:srgbClr val="000000"/>
                </a:solidFill>
                <a:latin typeface="Arial"/>
                <a:ea typeface="Arial"/>
                <a:cs typeface="Arial"/>
                <a:sym typeface="Arial"/>
              </a:rPr>
              <a:t>, we identified three distinct entries: </a:t>
            </a:r>
            <a:r>
              <a:rPr i="1" lang="en" sz="1100">
                <a:solidFill>
                  <a:srgbClr val="000000"/>
                </a:solidFill>
                <a:latin typeface="Arial"/>
                <a:ea typeface="Arial"/>
                <a:cs typeface="Arial"/>
                <a:sym typeface="Arial"/>
              </a:rPr>
              <a:t>Low Sugar</a:t>
            </a: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Regular</a:t>
            </a:r>
            <a:r>
              <a:rPr lang="en" sz="1100">
                <a:solidFill>
                  <a:srgbClr val="000000"/>
                </a:solidFill>
                <a:latin typeface="Arial"/>
                <a:ea typeface="Arial"/>
                <a:cs typeface="Arial"/>
                <a:sym typeface="Arial"/>
              </a:rPr>
              <a:t>, and </a:t>
            </a:r>
            <a:r>
              <a:rPr i="1" lang="en" sz="1100">
                <a:solidFill>
                  <a:srgbClr val="000000"/>
                </a:solidFill>
                <a:latin typeface="Arial"/>
                <a:ea typeface="Arial"/>
                <a:cs typeface="Arial"/>
                <a:sym typeface="Arial"/>
              </a:rPr>
              <a:t>reg</a:t>
            </a:r>
            <a:r>
              <a:rPr lang="en" sz="1100">
                <a:solidFill>
                  <a:srgbClr val="000000"/>
                </a:solidFill>
                <a:latin typeface="Arial"/>
                <a:ea typeface="Arial"/>
                <a:cs typeface="Arial"/>
                <a:sym typeface="Arial"/>
              </a:rPr>
              <a:t>. It is evident that </a:t>
            </a:r>
            <a:r>
              <a:rPr i="1" lang="en" sz="1100">
                <a:solidFill>
                  <a:srgbClr val="000000"/>
                </a:solidFill>
                <a:latin typeface="Arial"/>
                <a:ea typeface="Arial"/>
                <a:cs typeface="Arial"/>
                <a:sym typeface="Arial"/>
              </a:rPr>
              <a:t>Regular</a:t>
            </a:r>
            <a:r>
              <a:rPr lang="en" sz="1100">
                <a:solidFill>
                  <a:srgbClr val="000000"/>
                </a:solidFill>
                <a:latin typeface="Arial"/>
                <a:ea typeface="Arial"/>
                <a:cs typeface="Arial"/>
                <a:sym typeface="Arial"/>
              </a:rPr>
              <a:t> and </a:t>
            </a:r>
            <a:r>
              <a:rPr i="1" lang="en" sz="1100">
                <a:solidFill>
                  <a:srgbClr val="000000"/>
                </a:solidFill>
                <a:latin typeface="Arial"/>
                <a:ea typeface="Arial"/>
                <a:cs typeface="Arial"/>
                <a:sym typeface="Arial"/>
              </a:rPr>
              <a:t>reg</a:t>
            </a:r>
            <a:r>
              <a:rPr lang="en" sz="1100">
                <a:solidFill>
                  <a:srgbClr val="000000"/>
                </a:solidFill>
                <a:latin typeface="Arial"/>
                <a:ea typeface="Arial"/>
                <a:cs typeface="Arial"/>
                <a:sym typeface="Arial"/>
              </a:rPr>
              <a:t> represent the same category. To ensure consistency and improve data quality, we will standardize the label by replacing all instances of </a:t>
            </a:r>
            <a:r>
              <a:rPr i="1" lang="en" sz="1100">
                <a:solidFill>
                  <a:srgbClr val="000000"/>
                </a:solidFill>
                <a:latin typeface="Arial"/>
                <a:ea typeface="Arial"/>
                <a:cs typeface="Arial"/>
                <a:sym typeface="Arial"/>
              </a:rPr>
              <a:t>reg</a:t>
            </a:r>
            <a:r>
              <a:rPr lang="en" sz="1100">
                <a:solidFill>
                  <a:srgbClr val="000000"/>
                </a:solidFill>
                <a:latin typeface="Arial"/>
                <a:ea typeface="Arial"/>
                <a:cs typeface="Arial"/>
                <a:sym typeface="Arial"/>
              </a:rPr>
              <a:t> with </a:t>
            </a:r>
            <a:r>
              <a:rPr i="1" lang="en" sz="1100">
                <a:solidFill>
                  <a:srgbClr val="000000"/>
                </a:solidFill>
                <a:latin typeface="Arial"/>
                <a:ea typeface="Arial"/>
                <a:cs typeface="Arial"/>
                <a:sym typeface="Arial"/>
              </a:rPr>
              <a:t>Regular</a:t>
            </a:r>
            <a:endParaRPr sz="1400">
              <a:solidFill>
                <a:srgbClr val="2D3B45"/>
              </a:solidFill>
              <a:highlight>
                <a:srgbClr val="FFFFFF"/>
              </a:highlight>
            </a:endParaRPr>
          </a:p>
          <a:p>
            <a:pPr indent="0" lvl="0" marL="0" rtl="0" algn="l">
              <a:lnSpc>
                <a:spcPct val="115000"/>
              </a:lnSpc>
              <a:spcBef>
                <a:spcPts val="1000"/>
              </a:spcBef>
              <a:spcAft>
                <a:spcPts val="0"/>
              </a:spcAft>
              <a:buSzPts val="1500"/>
              <a:buNone/>
            </a:pPr>
            <a:r>
              <a:t/>
            </a:r>
            <a:endParaRPr sz="1400">
              <a:solidFill>
                <a:srgbClr val="000000"/>
              </a:solidFill>
            </a:endParaRPr>
          </a:p>
          <a:p>
            <a:pPr indent="0" lvl="0" marL="0" rtl="0" algn="l">
              <a:lnSpc>
                <a:spcPct val="115000"/>
              </a:lnSpc>
              <a:spcBef>
                <a:spcPts val="1000"/>
              </a:spcBef>
              <a:spcAft>
                <a:spcPts val="1000"/>
              </a:spcAft>
              <a:buSzPts val="1500"/>
              <a:buNone/>
            </a:pPr>
            <a:r>
              <a:t/>
            </a:r>
            <a:endParaRPr sz="1400">
              <a:solidFill>
                <a:srgbClr val="2D3B45"/>
              </a:solidFill>
              <a:highlight>
                <a:srgbClr val="FFFFFF"/>
              </a:highlight>
            </a:endParaRPr>
          </a:p>
        </p:txBody>
      </p:sp>
      <p:graphicFrame>
        <p:nvGraphicFramePr>
          <p:cNvPr id="434" name="Google Shape;434;p67"/>
          <p:cNvGraphicFramePr/>
          <p:nvPr/>
        </p:nvGraphicFramePr>
        <p:xfrm>
          <a:off x="952500" y="2000250"/>
          <a:ext cx="3000000" cy="3000000"/>
        </p:xfrm>
        <a:graphic>
          <a:graphicData uri="http://schemas.openxmlformats.org/drawingml/2006/table">
            <a:tbl>
              <a:tblPr>
                <a:noFill/>
                <a:tableStyleId>{DB5D40BB-10E1-4656-895B-F461E3124D36}</a:tableStyleId>
              </a:tblPr>
              <a:tblGrid>
                <a:gridCol w="3619500"/>
                <a:gridCol w="3619500"/>
              </a:tblGrid>
              <a:tr h="381000">
                <a:tc>
                  <a:txBody>
                    <a:bodyPr/>
                    <a:lstStyle/>
                    <a:p>
                      <a:pPr indent="0" lvl="0" marL="0" rtl="0" algn="ctr">
                        <a:lnSpc>
                          <a:spcPct val="115000"/>
                        </a:lnSpc>
                        <a:spcBef>
                          <a:spcPts val="0"/>
                        </a:spcBef>
                        <a:spcAft>
                          <a:spcPts val="0"/>
                        </a:spcAft>
                        <a:buNone/>
                      </a:pPr>
                      <a:r>
                        <a:rPr b="1" lang="en" sz="1100"/>
                        <a:t>Sugar Content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Product Count</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Low Sugar</a:t>
                      </a:r>
                      <a:endParaRPr/>
                    </a:p>
                  </a:txBody>
                  <a:tcPr marT="91425" marB="91425" marR="91425" marL="91425"/>
                </a:tc>
                <a:tc>
                  <a:txBody>
                    <a:bodyPr/>
                    <a:lstStyle/>
                    <a:p>
                      <a:pPr indent="0" lvl="0" marL="0" rtl="0" algn="ctr">
                        <a:lnSpc>
                          <a:spcPct val="115000"/>
                        </a:lnSpc>
                        <a:spcBef>
                          <a:spcPts val="0"/>
                        </a:spcBef>
                        <a:spcAft>
                          <a:spcPts val="0"/>
                        </a:spcAft>
                        <a:buNone/>
                      </a:pPr>
                      <a:r>
                        <a:rPr lang="en"/>
                        <a:t>4,885</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Regular</a:t>
                      </a:r>
                      <a:endParaRPr/>
                    </a:p>
                  </a:txBody>
                  <a:tcPr marT="91425" marB="91425" marR="91425" marL="91425"/>
                </a:tc>
                <a:tc>
                  <a:txBody>
                    <a:bodyPr/>
                    <a:lstStyle/>
                    <a:p>
                      <a:pPr indent="0" lvl="0" marL="0" rtl="0" algn="ctr">
                        <a:lnSpc>
                          <a:spcPct val="115000"/>
                        </a:lnSpc>
                        <a:spcBef>
                          <a:spcPts val="0"/>
                        </a:spcBef>
                        <a:spcAft>
                          <a:spcPts val="0"/>
                        </a:spcAft>
                        <a:buNone/>
                      </a:pPr>
                      <a:r>
                        <a:rPr lang="en"/>
                        <a:t>2,359</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No Sugar</a:t>
                      </a:r>
                      <a:endParaRPr/>
                    </a:p>
                  </a:txBody>
                  <a:tcPr marT="91425" marB="91425" marR="91425" marL="91425"/>
                </a:tc>
                <a:tc>
                  <a:txBody>
                    <a:bodyPr/>
                    <a:lstStyle/>
                    <a:p>
                      <a:pPr indent="0" lvl="0" marL="0" rtl="0" algn="ctr">
                        <a:lnSpc>
                          <a:spcPct val="115000"/>
                        </a:lnSpc>
                        <a:spcBef>
                          <a:spcPts val="0"/>
                        </a:spcBef>
                        <a:spcAft>
                          <a:spcPts val="0"/>
                        </a:spcAft>
                        <a:buNone/>
                      </a:pPr>
                      <a:r>
                        <a:rPr lang="en"/>
                        <a:t>1,519</a:t>
                      </a:r>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8"/>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Preprocessing </a:t>
            </a:r>
            <a:endParaRPr>
              <a:solidFill>
                <a:srgbClr val="000000"/>
              </a:solidFill>
            </a:endParaRPr>
          </a:p>
        </p:txBody>
      </p:sp>
      <p:sp>
        <p:nvSpPr>
          <p:cNvPr id="440" name="Google Shape;440;p68"/>
          <p:cNvSpPr txBox="1"/>
          <p:nvPr>
            <p:ph idx="1" type="body"/>
          </p:nvPr>
        </p:nvSpPr>
        <p:spPr>
          <a:xfrm>
            <a:off x="202550" y="861975"/>
            <a:ext cx="8629800" cy="762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D3B45"/>
              </a:buClr>
              <a:buSzPts val="1400"/>
              <a:buChar char="●"/>
            </a:pPr>
            <a:r>
              <a:rPr lang="en" sz="1100">
                <a:solidFill>
                  <a:srgbClr val="000000"/>
                </a:solidFill>
                <a:latin typeface="Arial"/>
                <a:ea typeface="Arial"/>
                <a:cs typeface="Arial"/>
                <a:sym typeface="Arial"/>
              </a:rPr>
              <a:t>The </a:t>
            </a:r>
            <a:r>
              <a:rPr lang="en" sz="1100">
                <a:solidFill>
                  <a:srgbClr val="188038"/>
                </a:solidFill>
                <a:latin typeface="Roboto Mono"/>
                <a:ea typeface="Roboto Mono"/>
                <a:cs typeface="Roboto Mono"/>
                <a:sym typeface="Roboto Mono"/>
              </a:rPr>
              <a:t>Product_Id</a:t>
            </a:r>
            <a:r>
              <a:rPr lang="en" sz="1100">
                <a:solidFill>
                  <a:srgbClr val="000000"/>
                </a:solidFill>
                <a:latin typeface="Arial"/>
                <a:ea typeface="Arial"/>
                <a:cs typeface="Arial"/>
                <a:sym typeface="Arial"/>
              </a:rPr>
              <a:t> column is structured with a two-character prefix followed by a numeric sequence. To facilitate product categorization, a new column was introduced to identify the corresponding product type. The following associations were established:</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2D3B45"/>
              </a:solidFill>
              <a:highlight>
                <a:srgbClr val="FFFFFF"/>
              </a:highlight>
            </a:endParaRPr>
          </a:p>
          <a:p>
            <a:pPr indent="0" lvl="0" marL="0" rtl="0" algn="l">
              <a:lnSpc>
                <a:spcPct val="115000"/>
              </a:lnSpc>
              <a:spcBef>
                <a:spcPts val="1000"/>
              </a:spcBef>
              <a:spcAft>
                <a:spcPts val="0"/>
              </a:spcAft>
              <a:buSzPts val="1500"/>
              <a:buNone/>
            </a:pPr>
            <a:r>
              <a:t/>
            </a:r>
            <a:endParaRPr sz="1400">
              <a:solidFill>
                <a:srgbClr val="2D3B45"/>
              </a:solidFill>
              <a:highlight>
                <a:srgbClr val="FFFFFF"/>
              </a:highlight>
            </a:endParaRPr>
          </a:p>
          <a:p>
            <a:pPr indent="0" lvl="0" marL="0" rtl="0" algn="l">
              <a:lnSpc>
                <a:spcPct val="115000"/>
              </a:lnSpc>
              <a:spcBef>
                <a:spcPts val="1000"/>
              </a:spcBef>
              <a:spcAft>
                <a:spcPts val="0"/>
              </a:spcAft>
              <a:buSzPts val="1500"/>
              <a:buNone/>
            </a:pPr>
            <a:r>
              <a:t/>
            </a:r>
            <a:endParaRPr sz="1400">
              <a:solidFill>
                <a:srgbClr val="000000"/>
              </a:solidFill>
            </a:endParaRPr>
          </a:p>
          <a:p>
            <a:pPr indent="0" lvl="0" marL="0" rtl="0" algn="l">
              <a:lnSpc>
                <a:spcPct val="115000"/>
              </a:lnSpc>
              <a:spcBef>
                <a:spcPts val="1000"/>
              </a:spcBef>
              <a:spcAft>
                <a:spcPts val="1000"/>
              </a:spcAft>
              <a:buSzPts val="1500"/>
              <a:buNone/>
            </a:pPr>
            <a:r>
              <a:t/>
            </a:r>
            <a:endParaRPr sz="1400">
              <a:solidFill>
                <a:srgbClr val="2D3B45"/>
              </a:solidFill>
              <a:highlight>
                <a:srgbClr val="FFFFFF"/>
              </a:highlight>
            </a:endParaRPr>
          </a:p>
        </p:txBody>
      </p:sp>
      <p:graphicFrame>
        <p:nvGraphicFramePr>
          <p:cNvPr id="441" name="Google Shape;441;p68"/>
          <p:cNvGraphicFramePr/>
          <p:nvPr/>
        </p:nvGraphicFramePr>
        <p:xfrm>
          <a:off x="952500" y="1739350"/>
          <a:ext cx="3000000" cy="3000000"/>
        </p:xfrm>
        <a:graphic>
          <a:graphicData uri="http://schemas.openxmlformats.org/drawingml/2006/table">
            <a:tbl>
              <a:tblPr>
                <a:noFill/>
                <a:tableStyleId>{DB5D40BB-10E1-4656-895B-F461E3124D36}</a:tableStyleId>
              </a:tblPr>
              <a:tblGrid>
                <a:gridCol w="3619500"/>
                <a:gridCol w="3619500"/>
              </a:tblGrid>
              <a:tr h="381000">
                <a:tc gridSpan="2">
                  <a:txBody>
                    <a:bodyPr/>
                    <a:lstStyle/>
                    <a:p>
                      <a:pPr indent="0" lvl="0" marL="0" rtl="0" algn="ctr">
                        <a:spcBef>
                          <a:spcPts val="0"/>
                        </a:spcBef>
                        <a:spcAft>
                          <a:spcPts val="0"/>
                        </a:spcAft>
                        <a:buNone/>
                      </a:pPr>
                      <a:r>
                        <a:rPr b="1" lang="en"/>
                        <a:t>Product Type Corresponding to '</a:t>
                      </a:r>
                      <a:r>
                        <a:rPr b="1" lang="en">
                          <a:solidFill>
                            <a:srgbClr val="188038"/>
                          </a:solidFill>
                        </a:rPr>
                        <a:t>FD</a:t>
                      </a:r>
                      <a:r>
                        <a:rPr b="1" lang="en"/>
                        <a:t>' Prefix</a:t>
                      </a:r>
                      <a:endParaRPr b="1"/>
                    </a:p>
                  </a:txBody>
                  <a:tcPr marT="91425" marB="91425" marR="91425" marL="91425"/>
                </a:tc>
                <a:tc hMerge="1"/>
              </a:tr>
              <a:tr h="381000">
                <a:tc>
                  <a:txBody>
                    <a:bodyPr/>
                    <a:lstStyle/>
                    <a:p>
                      <a:pPr indent="0" lvl="0" marL="0" rtl="0" algn="ctr">
                        <a:lnSpc>
                          <a:spcPct val="115000"/>
                        </a:lnSpc>
                        <a:spcBef>
                          <a:spcPts val="0"/>
                        </a:spcBef>
                        <a:spcAft>
                          <a:spcPts val="0"/>
                        </a:spcAft>
                        <a:buNone/>
                      </a:pPr>
                      <a:r>
                        <a:rPr lang="en"/>
                        <a:t>Frozen Foods</a:t>
                      </a:r>
                      <a:endParaRPr/>
                    </a:p>
                  </a:txBody>
                  <a:tcPr marT="91425" marB="91425" marR="91425" marL="91425"/>
                </a:tc>
                <a:tc>
                  <a:txBody>
                    <a:bodyPr/>
                    <a:lstStyle/>
                    <a:p>
                      <a:pPr indent="0" lvl="0" marL="0" rtl="0" algn="ctr">
                        <a:lnSpc>
                          <a:spcPct val="115000"/>
                        </a:lnSpc>
                        <a:spcBef>
                          <a:spcPts val="0"/>
                        </a:spcBef>
                        <a:spcAft>
                          <a:spcPts val="0"/>
                        </a:spcAft>
                        <a:buNone/>
                      </a:pPr>
                      <a:r>
                        <a:rPr lang="en"/>
                        <a:t>Fruits and Vegetables</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Dairy</a:t>
                      </a:r>
                      <a:endParaRPr/>
                    </a:p>
                  </a:txBody>
                  <a:tcPr marT="91425" marB="91425" marR="91425" marL="91425"/>
                </a:tc>
                <a:tc>
                  <a:txBody>
                    <a:bodyPr/>
                    <a:lstStyle/>
                    <a:p>
                      <a:pPr indent="0" lvl="0" marL="0" rtl="0" algn="ctr">
                        <a:lnSpc>
                          <a:spcPct val="115000"/>
                        </a:lnSpc>
                        <a:spcBef>
                          <a:spcPts val="0"/>
                        </a:spcBef>
                        <a:spcAft>
                          <a:spcPts val="0"/>
                        </a:spcAft>
                        <a:buNone/>
                      </a:pPr>
                      <a:r>
                        <a:rPr lang="en"/>
                        <a:t>Breads</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Canned</a:t>
                      </a:r>
                      <a:endParaRPr/>
                    </a:p>
                  </a:txBody>
                  <a:tcPr marT="91425" marB="91425" marR="91425" marL="91425"/>
                </a:tc>
                <a:tc>
                  <a:txBody>
                    <a:bodyPr/>
                    <a:lstStyle/>
                    <a:p>
                      <a:pPr indent="0" lvl="0" marL="0" rtl="0" algn="ctr">
                        <a:lnSpc>
                          <a:spcPct val="115000"/>
                        </a:lnSpc>
                        <a:spcBef>
                          <a:spcPts val="0"/>
                        </a:spcBef>
                        <a:spcAft>
                          <a:spcPts val="0"/>
                        </a:spcAft>
                        <a:buNone/>
                      </a:pPr>
                      <a:r>
                        <a:rPr lang="en"/>
                        <a:t>Breakfast</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Baking Goods</a:t>
                      </a:r>
                      <a:endParaRPr/>
                    </a:p>
                  </a:txBody>
                  <a:tcPr marT="91425" marB="91425" marR="91425" marL="91425"/>
                </a:tc>
                <a:tc>
                  <a:txBody>
                    <a:bodyPr/>
                    <a:lstStyle/>
                    <a:p>
                      <a:pPr indent="0" lvl="0" marL="0" rtl="0" algn="ctr">
                        <a:lnSpc>
                          <a:spcPct val="115000"/>
                        </a:lnSpc>
                        <a:spcBef>
                          <a:spcPts val="0"/>
                        </a:spcBef>
                        <a:spcAft>
                          <a:spcPts val="0"/>
                        </a:spcAft>
                        <a:buNone/>
                      </a:pPr>
                      <a:r>
                        <a:rPr lang="en"/>
                        <a:t>Starchy Foods</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Snack Foods</a:t>
                      </a:r>
                      <a:endParaRPr/>
                    </a:p>
                  </a:txBody>
                  <a:tcPr marT="91425" marB="91425" marR="91425" marL="91425"/>
                </a:tc>
                <a:tc>
                  <a:txBody>
                    <a:bodyPr/>
                    <a:lstStyle/>
                    <a:p>
                      <a:pPr indent="0" lvl="0" marL="0" rtl="0" algn="ctr">
                        <a:lnSpc>
                          <a:spcPct val="115000"/>
                        </a:lnSpc>
                        <a:spcBef>
                          <a:spcPts val="0"/>
                        </a:spcBef>
                        <a:spcAft>
                          <a:spcPts val="0"/>
                        </a:spcAft>
                        <a:buNone/>
                      </a:pPr>
                      <a:r>
                        <a:rPr lang="en"/>
                        <a:t>Seafood</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Meat</a:t>
                      </a:r>
                      <a:endParaRPr/>
                    </a:p>
                  </a:txBody>
                  <a:tcPr marT="91425" marB="91425" marR="91425" marL="91425"/>
                </a:tc>
                <a:tc>
                  <a:txBody>
                    <a:bodyPr/>
                    <a:lstStyle/>
                    <a:p>
                      <a:pPr indent="0" lvl="0" marL="0" rtl="0" algn="ctr">
                        <a:lnSpc>
                          <a:spcPct val="115000"/>
                        </a:lnSpc>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9"/>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Preprocessing </a:t>
            </a:r>
            <a:endParaRPr>
              <a:solidFill>
                <a:srgbClr val="000000"/>
              </a:solidFill>
            </a:endParaRPr>
          </a:p>
        </p:txBody>
      </p:sp>
      <p:sp>
        <p:nvSpPr>
          <p:cNvPr id="447" name="Google Shape;447;p69"/>
          <p:cNvSpPr txBox="1"/>
          <p:nvPr>
            <p:ph idx="1" type="body"/>
          </p:nvPr>
        </p:nvSpPr>
        <p:spPr>
          <a:xfrm>
            <a:off x="202550" y="861975"/>
            <a:ext cx="8629800" cy="762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D3B45"/>
              </a:buClr>
              <a:buSzPts val="1400"/>
              <a:buChar char="●"/>
            </a:pPr>
            <a:r>
              <a:rPr lang="en" sz="1100">
                <a:solidFill>
                  <a:srgbClr val="000000"/>
                </a:solidFill>
                <a:latin typeface="Arial"/>
                <a:ea typeface="Arial"/>
                <a:cs typeface="Arial"/>
                <a:sym typeface="Arial"/>
              </a:rPr>
              <a:t>The </a:t>
            </a:r>
            <a:r>
              <a:rPr lang="en" sz="1100">
                <a:solidFill>
                  <a:srgbClr val="188038"/>
                </a:solidFill>
                <a:latin typeface="Roboto Mono"/>
                <a:ea typeface="Roboto Mono"/>
                <a:cs typeface="Roboto Mono"/>
                <a:sym typeface="Roboto Mono"/>
              </a:rPr>
              <a:t>Product_Id</a:t>
            </a:r>
            <a:r>
              <a:rPr lang="en" sz="1100">
                <a:solidFill>
                  <a:srgbClr val="000000"/>
                </a:solidFill>
                <a:latin typeface="Arial"/>
                <a:ea typeface="Arial"/>
                <a:cs typeface="Arial"/>
                <a:sym typeface="Arial"/>
              </a:rPr>
              <a:t> column is structured with a two-character prefix followed by a numeric sequence. To facilitate product categorization, a new column was introduced to identify the corresponding product type. The following associations were established:</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2D3B45"/>
              </a:solidFill>
              <a:highlight>
                <a:srgbClr val="FFFFFF"/>
              </a:highlight>
            </a:endParaRPr>
          </a:p>
          <a:p>
            <a:pPr indent="0" lvl="0" marL="0" rtl="0" algn="l">
              <a:lnSpc>
                <a:spcPct val="115000"/>
              </a:lnSpc>
              <a:spcBef>
                <a:spcPts val="1000"/>
              </a:spcBef>
              <a:spcAft>
                <a:spcPts val="0"/>
              </a:spcAft>
              <a:buSzPts val="1500"/>
              <a:buNone/>
            </a:pPr>
            <a:r>
              <a:t/>
            </a:r>
            <a:endParaRPr sz="1400">
              <a:solidFill>
                <a:srgbClr val="2D3B45"/>
              </a:solidFill>
              <a:highlight>
                <a:srgbClr val="FFFFFF"/>
              </a:highlight>
            </a:endParaRPr>
          </a:p>
          <a:p>
            <a:pPr indent="0" lvl="0" marL="0" rtl="0" algn="l">
              <a:lnSpc>
                <a:spcPct val="115000"/>
              </a:lnSpc>
              <a:spcBef>
                <a:spcPts val="1000"/>
              </a:spcBef>
              <a:spcAft>
                <a:spcPts val="0"/>
              </a:spcAft>
              <a:buSzPts val="1500"/>
              <a:buNone/>
            </a:pPr>
            <a:r>
              <a:t/>
            </a:r>
            <a:endParaRPr sz="1400">
              <a:solidFill>
                <a:srgbClr val="000000"/>
              </a:solidFill>
            </a:endParaRPr>
          </a:p>
          <a:p>
            <a:pPr indent="0" lvl="0" marL="0" rtl="0" algn="l">
              <a:lnSpc>
                <a:spcPct val="115000"/>
              </a:lnSpc>
              <a:spcBef>
                <a:spcPts val="1000"/>
              </a:spcBef>
              <a:spcAft>
                <a:spcPts val="1000"/>
              </a:spcAft>
              <a:buSzPts val="1500"/>
              <a:buNone/>
            </a:pPr>
            <a:r>
              <a:t/>
            </a:r>
            <a:endParaRPr sz="1400">
              <a:solidFill>
                <a:srgbClr val="2D3B45"/>
              </a:solidFill>
              <a:highlight>
                <a:srgbClr val="FFFFFF"/>
              </a:highlight>
            </a:endParaRPr>
          </a:p>
        </p:txBody>
      </p:sp>
      <p:graphicFrame>
        <p:nvGraphicFramePr>
          <p:cNvPr id="448" name="Google Shape;448;p69"/>
          <p:cNvGraphicFramePr/>
          <p:nvPr/>
        </p:nvGraphicFramePr>
        <p:xfrm>
          <a:off x="952500" y="1739350"/>
          <a:ext cx="3000000" cy="3000000"/>
        </p:xfrm>
        <a:graphic>
          <a:graphicData uri="http://schemas.openxmlformats.org/drawingml/2006/table">
            <a:tbl>
              <a:tblPr>
                <a:noFill/>
                <a:tableStyleId>{DB5D40BB-10E1-4656-895B-F461E3124D36}</a:tableStyleId>
              </a:tblPr>
              <a:tblGrid>
                <a:gridCol w="3619500"/>
                <a:gridCol w="3619500"/>
              </a:tblGrid>
              <a:tr h="381000">
                <a:tc gridSpan="2">
                  <a:txBody>
                    <a:bodyPr/>
                    <a:lstStyle/>
                    <a:p>
                      <a:pPr indent="0" lvl="0" marL="0" rtl="0" algn="ctr">
                        <a:spcBef>
                          <a:spcPts val="0"/>
                        </a:spcBef>
                        <a:spcAft>
                          <a:spcPts val="0"/>
                        </a:spcAft>
                        <a:buNone/>
                      </a:pPr>
                      <a:r>
                        <a:rPr b="1" lang="en"/>
                        <a:t>Product Type Corresponding to '</a:t>
                      </a:r>
                      <a:r>
                        <a:rPr b="1" lang="en">
                          <a:solidFill>
                            <a:srgbClr val="188038"/>
                          </a:solidFill>
                        </a:rPr>
                        <a:t>DR</a:t>
                      </a:r>
                      <a:r>
                        <a:rPr b="1" lang="en"/>
                        <a:t>' Prefix</a:t>
                      </a:r>
                      <a:endParaRPr b="1"/>
                    </a:p>
                  </a:txBody>
                  <a:tcPr marT="91425" marB="91425" marR="91425" marL="91425"/>
                </a:tc>
                <a:tc hMerge="1"/>
              </a:tr>
              <a:tr h="381000">
                <a:tc>
                  <a:txBody>
                    <a:bodyPr/>
                    <a:lstStyle/>
                    <a:p>
                      <a:pPr indent="0" lvl="0" marL="0" rtl="0" algn="ctr">
                        <a:spcBef>
                          <a:spcPts val="0"/>
                        </a:spcBef>
                        <a:spcAft>
                          <a:spcPts val="0"/>
                        </a:spcAft>
                        <a:buNone/>
                      </a:pPr>
                      <a:r>
                        <a:rPr lang="en"/>
                        <a:t>Hard Drinks</a:t>
                      </a:r>
                      <a:endParaRPr/>
                    </a:p>
                  </a:txBody>
                  <a:tcPr marT="91425" marB="91425" marR="91425" marL="91425"/>
                </a:tc>
                <a:tc>
                  <a:txBody>
                    <a:bodyPr/>
                    <a:lstStyle/>
                    <a:p>
                      <a:pPr indent="0" lvl="0" marL="0" rtl="0" algn="ctr">
                        <a:lnSpc>
                          <a:spcPct val="115000"/>
                        </a:lnSpc>
                        <a:spcBef>
                          <a:spcPts val="0"/>
                        </a:spcBef>
                        <a:spcAft>
                          <a:spcPts val="0"/>
                        </a:spcAft>
                        <a:buNone/>
                      </a:pPr>
                      <a:r>
                        <a:rPr lang="en"/>
                        <a:t>Soft Drinks</a:t>
                      </a:r>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Preprocessing </a:t>
            </a:r>
            <a:endParaRPr>
              <a:solidFill>
                <a:srgbClr val="000000"/>
              </a:solidFill>
            </a:endParaRPr>
          </a:p>
        </p:txBody>
      </p:sp>
      <p:sp>
        <p:nvSpPr>
          <p:cNvPr id="454" name="Google Shape;454;p70"/>
          <p:cNvSpPr txBox="1"/>
          <p:nvPr>
            <p:ph idx="1" type="body"/>
          </p:nvPr>
        </p:nvSpPr>
        <p:spPr>
          <a:xfrm>
            <a:off x="202550" y="861975"/>
            <a:ext cx="8629800" cy="762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D3B45"/>
              </a:buClr>
              <a:buSzPts val="1400"/>
              <a:buChar char="●"/>
            </a:pPr>
            <a:r>
              <a:rPr lang="en" sz="1100">
                <a:solidFill>
                  <a:srgbClr val="000000"/>
                </a:solidFill>
                <a:latin typeface="Arial"/>
                <a:ea typeface="Arial"/>
                <a:cs typeface="Arial"/>
                <a:sym typeface="Arial"/>
              </a:rPr>
              <a:t>The </a:t>
            </a:r>
            <a:r>
              <a:rPr lang="en" sz="1100">
                <a:solidFill>
                  <a:srgbClr val="188038"/>
                </a:solidFill>
                <a:latin typeface="Roboto Mono"/>
                <a:ea typeface="Roboto Mono"/>
                <a:cs typeface="Roboto Mono"/>
                <a:sym typeface="Roboto Mono"/>
              </a:rPr>
              <a:t>Product_Id</a:t>
            </a:r>
            <a:r>
              <a:rPr lang="en" sz="1100">
                <a:solidFill>
                  <a:srgbClr val="000000"/>
                </a:solidFill>
                <a:latin typeface="Arial"/>
                <a:ea typeface="Arial"/>
                <a:cs typeface="Arial"/>
                <a:sym typeface="Arial"/>
              </a:rPr>
              <a:t> column is structured with a two-character prefix followed by a numeric sequence. To facilitate product categorization, a new column was introduced to identify the corresponding product type. The following associations were established:</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2D3B45"/>
              </a:solidFill>
              <a:highlight>
                <a:srgbClr val="FFFFFF"/>
              </a:highlight>
            </a:endParaRPr>
          </a:p>
          <a:p>
            <a:pPr indent="0" lvl="0" marL="0" rtl="0" algn="l">
              <a:lnSpc>
                <a:spcPct val="115000"/>
              </a:lnSpc>
              <a:spcBef>
                <a:spcPts val="1000"/>
              </a:spcBef>
              <a:spcAft>
                <a:spcPts val="0"/>
              </a:spcAft>
              <a:buSzPts val="1500"/>
              <a:buNone/>
            </a:pPr>
            <a:r>
              <a:t/>
            </a:r>
            <a:endParaRPr sz="1400">
              <a:solidFill>
                <a:srgbClr val="2D3B45"/>
              </a:solidFill>
              <a:highlight>
                <a:srgbClr val="FFFFFF"/>
              </a:highlight>
            </a:endParaRPr>
          </a:p>
          <a:p>
            <a:pPr indent="0" lvl="0" marL="0" rtl="0" algn="l">
              <a:lnSpc>
                <a:spcPct val="115000"/>
              </a:lnSpc>
              <a:spcBef>
                <a:spcPts val="1000"/>
              </a:spcBef>
              <a:spcAft>
                <a:spcPts val="0"/>
              </a:spcAft>
              <a:buSzPts val="1500"/>
              <a:buNone/>
            </a:pPr>
            <a:r>
              <a:t/>
            </a:r>
            <a:endParaRPr sz="1400">
              <a:solidFill>
                <a:srgbClr val="000000"/>
              </a:solidFill>
            </a:endParaRPr>
          </a:p>
          <a:p>
            <a:pPr indent="0" lvl="0" marL="0" rtl="0" algn="l">
              <a:lnSpc>
                <a:spcPct val="115000"/>
              </a:lnSpc>
              <a:spcBef>
                <a:spcPts val="1000"/>
              </a:spcBef>
              <a:spcAft>
                <a:spcPts val="1000"/>
              </a:spcAft>
              <a:buSzPts val="1500"/>
              <a:buNone/>
            </a:pPr>
            <a:r>
              <a:t/>
            </a:r>
            <a:endParaRPr sz="1400">
              <a:solidFill>
                <a:srgbClr val="2D3B45"/>
              </a:solidFill>
              <a:highlight>
                <a:srgbClr val="FFFFFF"/>
              </a:highlight>
            </a:endParaRPr>
          </a:p>
        </p:txBody>
      </p:sp>
      <p:graphicFrame>
        <p:nvGraphicFramePr>
          <p:cNvPr id="455" name="Google Shape;455;p70"/>
          <p:cNvGraphicFramePr/>
          <p:nvPr/>
        </p:nvGraphicFramePr>
        <p:xfrm>
          <a:off x="952500" y="1739350"/>
          <a:ext cx="3000000" cy="3000000"/>
        </p:xfrm>
        <a:graphic>
          <a:graphicData uri="http://schemas.openxmlformats.org/drawingml/2006/table">
            <a:tbl>
              <a:tblPr>
                <a:noFill/>
                <a:tableStyleId>{DB5D40BB-10E1-4656-895B-F461E3124D36}</a:tableStyleId>
              </a:tblPr>
              <a:tblGrid>
                <a:gridCol w="3619500"/>
                <a:gridCol w="3619500"/>
              </a:tblGrid>
              <a:tr h="381000">
                <a:tc gridSpan="2">
                  <a:txBody>
                    <a:bodyPr/>
                    <a:lstStyle/>
                    <a:p>
                      <a:pPr indent="0" lvl="0" marL="0" rtl="0" algn="ctr">
                        <a:spcBef>
                          <a:spcPts val="0"/>
                        </a:spcBef>
                        <a:spcAft>
                          <a:spcPts val="0"/>
                        </a:spcAft>
                        <a:buNone/>
                      </a:pPr>
                      <a:r>
                        <a:rPr b="1" lang="en"/>
                        <a:t>Product Type Corresponding to '</a:t>
                      </a:r>
                      <a:r>
                        <a:rPr b="1" lang="en">
                          <a:solidFill>
                            <a:srgbClr val="188038"/>
                          </a:solidFill>
                        </a:rPr>
                        <a:t>NC</a:t>
                      </a:r>
                      <a:r>
                        <a:rPr b="1" lang="en"/>
                        <a:t>' Prefix</a:t>
                      </a:r>
                      <a:endParaRPr b="1"/>
                    </a:p>
                  </a:txBody>
                  <a:tcPr marT="91425" marB="91425" marR="91425" marL="91425"/>
                </a:tc>
                <a:tc hMerge="1"/>
              </a:tr>
              <a:tr h="381000">
                <a:tc>
                  <a:txBody>
                    <a:bodyPr/>
                    <a:lstStyle/>
                    <a:p>
                      <a:pPr indent="0" lvl="0" marL="0" rtl="0" algn="ctr">
                        <a:lnSpc>
                          <a:spcPct val="115000"/>
                        </a:lnSpc>
                        <a:spcBef>
                          <a:spcPts val="0"/>
                        </a:spcBef>
                        <a:spcAft>
                          <a:spcPts val="0"/>
                        </a:spcAft>
                        <a:buNone/>
                      </a:pPr>
                      <a:r>
                        <a:rPr lang="en"/>
                        <a:t>Health and Hygenie</a:t>
                      </a:r>
                      <a:endParaRPr/>
                    </a:p>
                  </a:txBody>
                  <a:tcPr marT="91425" marB="91425" marR="91425" marL="91425"/>
                </a:tc>
                <a:tc>
                  <a:txBody>
                    <a:bodyPr/>
                    <a:lstStyle/>
                    <a:p>
                      <a:pPr indent="0" lvl="0" marL="0" rtl="0" algn="ctr">
                        <a:lnSpc>
                          <a:spcPct val="115000"/>
                        </a:lnSpc>
                        <a:spcBef>
                          <a:spcPts val="0"/>
                        </a:spcBef>
                        <a:spcAft>
                          <a:spcPts val="0"/>
                        </a:spcAft>
                        <a:buNone/>
                      </a:pPr>
                      <a:r>
                        <a:rPr lang="en"/>
                        <a:t>House Hold</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Others</a:t>
                      </a:r>
                      <a:endParaRPr/>
                    </a:p>
                  </a:txBody>
                  <a:tcPr marT="91425" marB="91425" marR="91425" marL="91425"/>
                </a:tc>
                <a:tc>
                  <a:txBody>
                    <a:bodyPr/>
                    <a:lstStyle/>
                    <a:p>
                      <a:pPr indent="0" lvl="0" marL="0" rtl="0" algn="ctr">
                        <a:lnSpc>
                          <a:spcPct val="115000"/>
                        </a:lnSpc>
                        <a:spcBef>
                          <a:spcPts val="0"/>
                        </a:spcBef>
                        <a:spcAft>
                          <a:spcPts val="0"/>
                        </a:spcAft>
                        <a:buNone/>
                      </a:pPr>
                      <a:r>
                        <a:rPr lang="en"/>
                        <a:t> </a:t>
                      </a:r>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1"/>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Preprocessing Age of Store Calculated</a:t>
            </a:r>
            <a:endParaRPr>
              <a:solidFill>
                <a:srgbClr val="000000"/>
              </a:solidFill>
            </a:endParaRPr>
          </a:p>
        </p:txBody>
      </p:sp>
      <p:sp>
        <p:nvSpPr>
          <p:cNvPr id="461" name="Google Shape;461;p71"/>
          <p:cNvSpPr txBox="1"/>
          <p:nvPr>
            <p:ph idx="1" type="body"/>
          </p:nvPr>
        </p:nvSpPr>
        <p:spPr>
          <a:xfrm>
            <a:off x="202550" y="861975"/>
            <a:ext cx="8629800" cy="11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SzPts val="1500"/>
              <a:buNone/>
            </a:pPr>
            <a:r>
              <a:rPr lang="en" sz="1400">
                <a:solidFill>
                  <a:srgbClr val="2D3B45"/>
                </a:solidFill>
                <a:highlight>
                  <a:srgbClr val="FFFFFF"/>
                </a:highlight>
                <a:latin typeface="Arial"/>
                <a:ea typeface="Arial"/>
                <a:cs typeface="Arial"/>
                <a:sym typeface="Arial"/>
              </a:rPr>
              <a:t>Stores with a long-standing presence in the market often demonstrate greater reliability compared to newly established ones. However, without ongoing investment, older stores may face infrastructure limitations. Therefore, we will calculate the store's current age and integrate this metric into our model to account for both trustworthiness and potential operational constraints.</a:t>
            </a:r>
            <a:endParaRPr sz="1400">
              <a:solidFill>
                <a:srgbClr val="2D3B45"/>
              </a:solidFill>
              <a:highlight>
                <a:srgbClr val="FFFFFF"/>
              </a:highlight>
              <a:latin typeface="Arial"/>
              <a:ea typeface="Arial"/>
              <a:cs typeface="Arial"/>
              <a:sym typeface="Arial"/>
            </a:endParaRPr>
          </a:p>
        </p:txBody>
      </p:sp>
      <p:graphicFrame>
        <p:nvGraphicFramePr>
          <p:cNvPr id="462" name="Google Shape;462;p71"/>
          <p:cNvGraphicFramePr/>
          <p:nvPr/>
        </p:nvGraphicFramePr>
        <p:xfrm>
          <a:off x="952500" y="2190750"/>
          <a:ext cx="3000000" cy="3000000"/>
        </p:xfrm>
        <a:graphic>
          <a:graphicData uri="http://schemas.openxmlformats.org/drawingml/2006/table">
            <a:tbl>
              <a:tblPr>
                <a:noFill/>
                <a:tableStyleId>{DB5D40BB-10E1-4656-895B-F461E3124D36}</a:tableStyleId>
              </a:tblPr>
              <a:tblGrid>
                <a:gridCol w="3619500"/>
                <a:gridCol w="3619500"/>
              </a:tblGrid>
              <a:tr h="381000">
                <a:tc>
                  <a:txBody>
                    <a:bodyPr/>
                    <a:lstStyle/>
                    <a:p>
                      <a:pPr indent="0" lvl="0" marL="0" rtl="0" algn="ctr">
                        <a:spcBef>
                          <a:spcPts val="0"/>
                        </a:spcBef>
                        <a:spcAft>
                          <a:spcPts val="0"/>
                        </a:spcAft>
                        <a:buNone/>
                      </a:pPr>
                      <a:r>
                        <a:rPr lang="en"/>
                        <a:t>Store Age in Years</a:t>
                      </a:r>
                      <a:endParaRPr/>
                    </a:p>
                  </a:txBody>
                  <a:tcPr marT="91425" marB="91425" marR="91425" marL="91425"/>
                </a:tc>
                <a:tc>
                  <a:txBody>
                    <a:bodyPr/>
                    <a:lstStyle/>
                    <a:p>
                      <a:pPr indent="0" lvl="0" marL="0" rtl="0" algn="ctr">
                        <a:spcBef>
                          <a:spcPts val="0"/>
                        </a:spcBef>
                        <a:spcAft>
                          <a:spcPts val="0"/>
                        </a:spcAft>
                        <a:buNone/>
                      </a:pPr>
                      <a:r>
                        <a:rPr lang="en"/>
                        <a:t>Number of Stores</a:t>
                      </a:r>
                      <a:endParaRPr/>
                    </a:p>
                  </a:txBody>
                  <a:tcPr marT="91425" marB="91425" marR="91425" marL="91425"/>
                </a:tc>
              </a:tr>
              <a:tr h="381000">
                <a:tc>
                  <a:txBody>
                    <a:bodyPr/>
                    <a:lstStyle/>
                    <a:p>
                      <a:pPr indent="0" lvl="0" marL="0" rtl="0" algn="ctr">
                        <a:spcBef>
                          <a:spcPts val="0"/>
                        </a:spcBef>
                        <a:spcAft>
                          <a:spcPts val="0"/>
                        </a:spcAft>
                        <a:buNone/>
                      </a:pPr>
                      <a:r>
                        <a:rPr lang="en"/>
                        <a:t>16</a:t>
                      </a:r>
                      <a:endParaRPr/>
                    </a:p>
                  </a:txBody>
                  <a:tcPr marT="91425" marB="91425" marR="91425" marL="91425"/>
                </a:tc>
                <a:tc>
                  <a:txBody>
                    <a:bodyPr/>
                    <a:lstStyle/>
                    <a:p>
                      <a:pPr indent="0" lvl="0" marL="0" rtl="0" algn="ctr">
                        <a:spcBef>
                          <a:spcPts val="0"/>
                        </a:spcBef>
                        <a:spcAft>
                          <a:spcPts val="0"/>
                        </a:spcAft>
                        <a:buNone/>
                      </a:pPr>
                      <a:r>
                        <a:rPr lang="en"/>
                        <a:t>4676</a:t>
                      </a:r>
                      <a:endParaRPr/>
                    </a:p>
                  </a:txBody>
                  <a:tcPr marT="91425" marB="91425" marR="91425" marL="91425"/>
                </a:tc>
              </a:tr>
              <a:tr h="381000">
                <a:tc>
                  <a:txBody>
                    <a:bodyPr/>
                    <a:lstStyle/>
                    <a:p>
                      <a:pPr indent="0" lvl="0" marL="0" rtl="0" algn="ctr">
                        <a:spcBef>
                          <a:spcPts val="0"/>
                        </a:spcBef>
                        <a:spcAft>
                          <a:spcPts val="0"/>
                        </a:spcAft>
                        <a:buNone/>
                      </a:pPr>
                      <a:r>
                        <a:rPr lang="en"/>
                        <a:t>26</a:t>
                      </a:r>
                      <a:endParaRPr/>
                    </a:p>
                  </a:txBody>
                  <a:tcPr marT="91425" marB="91425" marR="91425" marL="91425"/>
                </a:tc>
                <a:tc>
                  <a:txBody>
                    <a:bodyPr/>
                    <a:lstStyle/>
                    <a:p>
                      <a:pPr indent="0" lvl="0" marL="0" rtl="0" algn="ctr">
                        <a:spcBef>
                          <a:spcPts val="0"/>
                        </a:spcBef>
                        <a:spcAft>
                          <a:spcPts val="0"/>
                        </a:spcAft>
                        <a:buNone/>
                      </a:pPr>
                      <a:r>
                        <a:rPr lang="en"/>
                        <a:t>1349</a:t>
                      </a:r>
                      <a:endParaRPr/>
                    </a:p>
                  </a:txBody>
                  <a:tcPr marT="91425" marB="91425" marR="91425" marL="91425"/>
                </a:tc>
              </a:tr>
              <a:tr h="381000">
                <a:tc>
                  <a:txBody>
                    <a:bodyPr/>
                    <a:lstStyle/>
                    <a:p>
                      <a:pPr indent="0" lvl="0" marL="0" rtl="0" algn="ctr">
                        <a:spcBef>
                          <a:spcPts val="0"/>
                        </a:spcBef>
                        <a:spcAft>
                          <a:spcPts val="0"/>
                        </a:spcAft>
                        <a:buNone/>
                      </a:pPr>
                      <a:r>
                        <a:rPr lang="en"/>
                        <a:t>27</a:t>
                      </a:r>
                      <a:endParaRPr/>
                    </a:p>
                  </a:txBody>
                  <a:tcPr marT="91425" marB="91425" marR="91425" marL="91425"/>
                </a:tc>
                <a:tc>
                  <a:txBody>
                    <a:bodyPr/>
                    <a:lstStyle/>
                    <a:p>
                      <a:pPr indent="0" lvl="0" marL="0" rtl="0" algn="ctr">
                        <a:spcBef>
                          <a:spcPts val="0"/>
                        </a:spcBef>
                        <a:spcAft>
                          <a:spcPts val="0"/>
                        </a:spcAft>
                        <a:buNone/>
                      </a:pPr>
                      <a:r>
                        <a:rPr lang="en"/>
                        <a:t>1152</a:t>
                      </a:r>
                      <a:endParaRPr/>
                    </a:p>
                  </a:txBody>
                  <a:tcPr marT="91425" marB="91425" marR="91425" marL="91425"/>
                </a:tc>
              </a:tr>
              <a:tr h="381000">
                <a:tc>
                  <a:txBody>
                    <a:bodyPr/>
                    <a:lstStyle/>
                    <a:p>
                      <a:pPr indent="0" lvl="0" marL="0" rtl="0" algn="ctr">
                        <a:spcBef>
                          <a:spcPts val="0"/>
                        </a:spcBef>
                        <a:spcAft>
                          <a:spcPts val="0"/>
                        </a:spcAft>
                        <a:buNone/>
                      </a:pPr>
                      <a:r>
                        <a:rPr lang="en"/>
                        <a:t>38</a:t>
                      </a:r>
                      <a:endParaRPr/>
                    </a:p>
                  </a:txBody>
                  <a:tcPr marT="91425" marB="91425" marR="91425" marL="91425"/>
                </a:tc>
                <a:tc>
                  <a:txBody>
                    <a:bodyPr/>
                    <a:lstStyle/>
                    <a:p>
                      <a:pPr indent="0" lvl="0" marL="0" rtl="0" algn="ctr">
                        <a:spcBef>
                          <a:spcPts val="0"/>
                        </a:spcBef>
                        <a:spcAft>
                          <a:spcPts val="0"/>
                        </a:spcAft>
                        <a:buNone/>
                      </a:pPr>
                      <a:r>
                        <a:rPr lang="en"/>
                        <a:t>1186</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Business Problem Overview and Solution Approach</a:t>
            </a:r>
            <a:endParaRPr>
              <a:solidFill>
                <a:srgbClr val="000000"/>
              </a:solidFill>
            </a:endParaRPr>
          </a:p>
        </p:txBody>
      </p:sp>
      <p:sp>
        <p:nvSpPr>
          <p:cNvPr id="131" name="Google Shape;131;p27"/>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330200" lvl="0" marL="457200" rtl="0" algn="l">
              <a:spcBef>
                <a:spcPts val="1200"/>
              </a:spcBef>
              <a:spcAft>
                <a:spcPts val="0"/>
              </a:spcAft>
              <a:buClr>
                <a:srgbClr val="000000"/>
              </a:buClr>
              <a:buSzPts val="1600"/>
              <a:buChar char="●"/>
            </a:pPr>
            <a:r>
              <a:rPr b="1" lang="en" sz="1300">
                <a:solidFill>
                  <a:srgbClr val="000000"/>
                </a:solidFill>
                <a:latin typeface="Arial"/>
                <a:ea typeface="Arial"/>
                <a:cs typeface="Arial"/>
                <a:sym typeface="Arial"/>
              </a:rPr>
              <a:t>SuperKart</a:t>
            </a:r>
            <a:r>
              <a:rPr lang="en" sz="1300">
                <a:solidFill>
                  <a:srgbClr val="000000"/>
                </a:solidFill>
                <a:latin typeface="Arial"/>
                <a:ea typeface="Arial"/>
                <a:cs typeface="Arial"/>
                <a:sym typeface="Arial"/>
              </a:rPr>
              <a:t>, a nationwide retail chain with a presence in both metropolitan and tiered cities, offers a diverse portfolio of products through its supermarkets and food marts. To enhance inventory efficiency and inform region-specific sales strategies, the organization seeks to accurately forecast outlet-level revenue for the upcoming quarter.</a:t>
            </a:r>
            <a:endParaRPr sz="1300">
              <a:solidFill>
                <a:srgbClr val="000000"/>
              </a:solidFill>
              <a:latin typeface="Arial"/>
              <a:ea typeface="Arial"/>
              <a:cs typeface="Arial"/>
              <a:sym typeface="Arial"/>
            </a:endParaRPr>
          </a:p>
          <a:p>
            <a:pPr indent="0" lvl="0" marL="457200" rtl="0" algn="l">
              <a:spcBef>
                <a:spcPts val="1200"/>
              </a:spcBef>
              <a:spcAft>
                <a:spcPts val="0"/>
              </a:spcAft>
              <a:buNone/>
            </a:pPr>
            <a:r>
              <a:rPr lang="en" sz="1300">
                <a:solidFill>
                  <a:srgbClr val="000000"/>
                </a:solidFill>
                <a:latin typeface="Arial"/>
                <a:ea typeface="Arial"/>
                <a:cs typeface="Arial"/>
                <a:sym typeface="Arial"/>
              </a:rPr>
              <a:t>To scale these insights across its operations, SuperKart has engaged a data science consultancy to deliver more than just a predictive model. The partnership aims to design and implement a comprehensive forecasting solution—leveraging historical sales data—that seamlessly integrates with SuperKart’s enterprise decision-making systems and supports data-driven planning across its entire store network.</a:t>
            </a:r>
            <a:endParaRPr sz="1300">
              <a:solidFill>
                <a:srgbClr val="000000"/>
              </a:solidFill>
              <a:latin typeface="Arial"/>
              <a:ea typeface="Arial"/>
              <a:cs typeface="Arial"/>
              <a:sym typeface="Arial"/>
            </a:endParaRPr>
          </a:p>
          <a:p>
            <a:pPr indent="0" lvl="0" marL="457200" rtl="0" algn="l">
              <a:lnSpc>
                <a:spcPct val="115000"/>
              </a:lnSpc>
              <a:spcBef>
                <a:spcPts val="1200"/>
              </a:spcBef>
              <a:spcAft>
                <a:spcPts val="1000"/>
              </a:spcAft>
              <a:buNone/>
            </a:pPr>
            <a:r>
              <a:rPr lang="en" sz="1400">
                <a:solidFill>
                  <a:srgbClr val="000000"/>
                </a:solidFill>
              </a:rPr>
              <a:t>Accurate sales forecasting plays a critical role in optimizing sales operations by region and delivering actionable insights to the supply chain team for procurement planning. A well-structured forecasting process supports improved decision-making, mitigates risks in the sales pipeline, and streamlines territory coverage planning. Additionally, it enables the establishment of performance benchmarks that help identify and assess emerging trends, driving long-term strategic value.</a:t>
            </a:r>
            <a:endParaRPr sz="14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Preprocessing Product Type Category </a:t>
            </a:r>
            <a:endParaRPr>
              <a:solidFill>
                <a:srgbClr val="000000"/>
              </a:solidFill>
            </a:endParaRPr>
          </a:p>
        </p:txBody>
      </p:sp>
      <p:sp>
        <p:nvSpPr>
          <p:cNvPr id="468" name="Google Shape;468;p72"/>
          <p:cNvSpPr txBox="1"/>
          <p:nvPr>
            <p:ph idx="1" type="body"/>
          </p:nvPr>
        </p:nvSpPr>
        <p:spPr>
          <a:xfrm>
            <a:off x="202550" y="861975"/>
            <a:ext cx="8629800" cy="8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500"/>
              <a:buNone/>
            </a:pPr>
            <a:r>
              <a:rPr lang="en" sz="1400">
                <a:solidFill>
                  <a:srgbClr val="000000"/>
                </a:solidFill>
              </a:rPr>
              <a:t>The dataset included </a:t>
            </a:r>
            <a:r>
              <a:rPr b="1" lang="en" sz="1400">
                <a:solidFill>
                  <a:srgbClr val="000000"/>
                </a:solidFill>
              </a:rPr>
              <a:t>16 </a:t>
            </a:r>
            <a:r>
              <a:rPr lang="en" sz="1400">
                <a:solidFill>
                  <a:srgbClr val="000000"/>
                </a:solidFill>
              </a:rPr>
              <a:t>distinct product types. To simplify the analysis, we’ll group them into two broader categories: </a:t>
            </a:r>
            <a:r>
              <a:rPr b="1" lang="en" sz="1400">
                <a:solidFill>
                  <a:srgbClr val="000000"/>
                </a:solidFill>
              </a:rPr>
              <a:t>perishables</a:t>
            </a:r>
            <a:r>
              <a:rPr lang="en" sz="1400">
                <a:solidFill>
                  <a:srgbClr val="000000"/>
                </a:solidFill>
              </a:rPr>
              <a:t> and </a:t>
            </a:r>
            <a:r>
              <a:rPr b="1" lang="en" sz="1400">
                <a:solidFill>
                  <a:srgbClr val="000000"/>
                </a:solidFill>
              </a:rPr>
              <a:t>non-perishables</a:t>
            </a:r>
            <a:r>
              <a:rPr lang="en" sz="1400">
                <a:solidFill>
                  <a:srgbClr val="000000"/>
                </a:solidFill>
              </a:rPr>
              <a:t>. This approach will help streamline insights and improve clarity.</a:t>
            </a:r>
            <a:endParaRPr sz="1400">
              <a:solidFill>
                <a:srgbClr val="000000"/>
              </a:solidFill>
            </a:endParaRPr>
          </a:p>
          <a:p>
            <a:pPr indent="0" lvl="0" marL="0" rtl="0" algn="l">
              <a:lnSpc>
                <a:spcPct val="115000"/>
              </a:lnSpc>
              <a:spcBef>
                <a:spcPts val="1000"/>
              </a:spcBef>
              <a:spcAft>
                <a:spcPts val="1000"/>
              </a:spcAft>
              <a:buSzPts val="1500"/>
              <a:buNone/>
            </a:pPr>
            <a:r>
              <a:t/>
            </a:r>
            <a:endParaRPr sz="1400">
              <a:solidFill>
                <a:srgbClr val="2D3B45"/>
              </a:solidFill>
              <a:highlight>
                <a:srgbClr val="FFFFFF"/>
              </a:highlight>
            </a:endParaRPr>
          </a:p>
        </p:txBody>
      </p:sp>
      <p:graphicFrame>
        <p:nvGraphicFramePr>
          <p:cNvPr id="469" name="Google Shape;469;p72"/>
          <p:cNvGraphicFramePr/>
          <p:nvPr/>
        </p:nvGraphicFramePr>
        <p:xfrm>
          <a:off x="952500" y="2000250"/>
          <a:ext cx="3000000" cy="3000000"/>
        </p:xfrm>
        <a:graphic>
          <a:graphicData uri="http://schemas.openxmlformats.org/drawingml/2006/table">
            <a:tbl>
              <a:tblPr>
                <a:noFill/>
                <a:tableStyleId>{DB5D40BB-10E1-4656-895B-F461E3124D36}</a:tableStyleId>
              </a:tblPr>
              <a:tblGrid>
                <a:gridCol w="3619500"/>
                <a:gridCol w="3619500"/>
              </a:tblGrid>
              <a:tr h="381000">
                <a:tc gridSpan="2">
                  <a:txBody>
                    <a:bodyPr/>
                    <a:lstStyle/>
                    <a:p>
                      <a:pPr indent="0" lvl="0" marL="0" rtl="0" algn="ctr">
                        <a:spcBef>
                          <a:spcPts val="0"/>
                        </a:spcBef>
                        <a:spcAft>
                          <a:spcPts val="0"/>
                        </a:spcAft>
                        <a:buNone/>
                      </a:pPr>
                      <a:r>
                        <a:rPr b="1" lang="en"/>
                        <a:t>Count of Product Type Category</a:t>
                      </a:r>
                      <a:endParaRPr b="1"/>
                    </a:p>
                  </a:txBody>
                  <a:tcPr marT="91425" marB="91425" marR="91425" marL="91425"/>
                </a:tc>
                <a:tc hMerge="1"/>
              </a:tr>
              <a:tr h="381000">
                <a:tc>
                  <a:txBody>
                    <a:bodyPr/>
                    <a:lstStyle/>
                    <a:p>
                      <a:pPr indent="0" lvl="0" marL="0" rtl="0" algn="ctr">
                        <a:lnSpc>
                          <a:spcPct val="115000"/>
                        </a:lnSpc>
                        <a:spcBef>
                          <a:spcPts val="1000"/>
                        </a:spcBef>
                        <a:spcAft>
                          <a:spcPts val="0"/>
                        </a:spcAft>
                        <a:buClr>
                          <a:srgbClr val="000000"/>
                        </a:buClr>
                        <a:buSzPts val="1500"/>
                        <a:buFont typeface="Arial"/>
                        <a:buNone/>
                      </a:pPr>
                      <a:r>
                        <a:rPr b="1" lang="en">
                          <a:latin typeface="Nunito"/>
                          <a:ea typeface="Nunito"/>
                          <a:cs typeface="Nunito"/>
                          <a:sym typeface="Nunito"/>
                        </a:rPr>
                        <a:t>P</a:t>
                      </a:r>
                      <a:r>
                        <a:rPr b="1" lang="en">
                          <a:latin typeface="Nunito"/>
                          <a:ea typeface="Nunito"/>
                          <a:cs typeface="Nunito"/>
                          <a:sym typeface="Nunito"/>
                        </a:rPr>
                        <a:t>erishables</a:t>
                      </a:r>
                      <a:endParaRPr/>
                    </a:p>
                  </a:txBody>
                  <a:tcPr marT="91425" marB="91425" marR="91425" marL="91425"/>
                </a:tc>
                <a:tc>
                  <a:txBody>
                    <a:bodyPr/>
                    <a:lstStyle/>
                    <a:p>
                      <a:pPr indent="0" lvl="0" marL="0" rtl="0" algn="ctr">
                        <a:spcBef>
                          <a:spcPts val="0"/>
                        </a:spcBef>
                        <a:spcAft>
                          <a:spcPts val="0"/>
                        </a:spcAft>
                        <a:buNone/>
                      </a:pPr>
                      <a:r>
                        <a:rPr lang="en"/>
                        <a:t>5718</a:t>
                      </a:r>
                      <a:endParaRPr/>
                    </a:p>
                  </a:txBody>
                  <a:tcPr marT="91425" marB="91425" marR="91425" marL="91425"/>
                </a:tc>
              </a:tr>
              <a:tr h="381000">
                <a:tc>
                  <a:txBody>
                    <a:bodyPr/>
                    <a:lstStyle/>
                    <a:p>
                      <a:pPr indent="0" lvl="0" marL="0" rtl="0" algn="ctr">
                        <a:lnSpc>
                          <a:spcPct val="115000"/>
                        </a:lnSpc>
                        <a:spcBef>
                          <a:spcPts val="1000"/>
                        </a:spcBef>
                        <a:spcAft>
                          <a:spcPts val="0"/>
                        </a:spcAft>
                        <a:buClr>
                          <a:srgbClr val="000000"/>
                        </a:buClr>
                        <a:buSzPts val="1500"/>
                        <a:buFont typeface="Arial"/>
                        <a:buNone/>
                      </a:pPr>
                      <a:r>
                        <a:rPr lang="en">
                          <a:latin typeface="Nunito"/>
                          <a:ea typeface="Nunito"/>
                          <a:cs typeface="Nunito"/>
                          <a:sym typeface="Nunito"/>
                        </a:rPr>
                        <a:t> </a:t>
                      </a:r>
                      <a:r>
                        <a:rPr b="1" lang="en">
                          <a:latin typeface="Nunito"/>
                          <a:ea typeface="Nunito"/>
                          <a:cs typeface="Nunito"/>
                          <a:sym typeface="Nunito"/>
                        </a:rPr>
                        <a:t>Non-perishables</a:t>
                      </a:r>
                      <a:endParaRPr/>
                    </a:p>
                  </a:txBody>
                  <a:tcPr marT="91425" marB="91425" marR="91425" marL="91425"/>
                </a:tc>
                <a:tc>
                  <a:txBody>
                    <a:bodyPr/>
                    <a:lstStyle/>
                    <a:p>
                      <a:pPr indent="0" lvl="0" marL="0" rtl="0" algn="ctr">
                        <a:spcBef>
                          <a:spcPts val="0"/>
                        </a:spcBef>
                        <a:spcAft>
                          <a:spcPts val="0"/>
                        </a:spcAft>
                        <a:buNone/>
                      </a:pPr>
                      <a:r>
                        <a:rPr lang="en"/>
                        <a:t>3045</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3"/>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Preprocessing Product Weight Outliers </a:t>
            </a:r>
            <a:endParaRPr>
              <a:solidFill>
                <a:srgbClr val="000000"/>
              </a:solidFill>
            </a:endParaRPr>
          </a:p>
        </p:txBody>
      </p:sp>
      <p:pic>
        <p:nvPicPr>
          <p:cNvPr id="475" name="Google Shape;475;p73" title="Screenshot 2025-08-09 at 5.25.23 PM.png"/>
          <p:cNvPicPr preferRelativeResize="0"/>
          <p:nvPr/>
        </p:nvPicPr>
        <p:blipFill>
          <a:blip r:embed="rId3">
            <a:alphaModFix/>
          </a:blip>
          <a:stretch>
            <a:fillRect/>
          </a:stretch>
        </p:blipFill>
        <p:spPr>
          <a:xfrm>
            <a:off x="152400" y="861979"/>
            <a:ext cx="8839204" cy="1881784"/>
          </a:xfrm>
          <a:prstGeom prst="rect">
            <a:avLst/>
          </a:prstGeom>
          <a:noFill/>
          <a:ln>
            <a:noFill/>
          </a:ln>
        </p:spPr>
      </p:pic>
      <p:sp>
        <p:nvSpPr>
          <p:cNvPr id="476" name="Google Shape;476;p73"/>
          <p:cNvSpPr txBox="1"/>
          <p:nvPr/>
        </p:nvSpPr>
        <p:spPr>
          <a:xfrm>
            <a:off x="202550" y="2818075"/>
            <a:ext cx="87297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Product allocated Area corresponds Product weight with  heavier products tend to require more allocated area due to larger packaging or storage needs.</a:t>
            </a:r>
            <a:endParaRPr sz="1500">
              <a:solidFill>
                <a:schemeClr val="dk2"/>
              </a:solidFill>
              <a:latin typeface="Nunito"/>
              <a:ea typeface="Nunito"/>
              <a:cs typeface="Nunito"/>
              <a:sym typeface="Nunito"/>
            </a:endParaRPr>
          </a:p>
          <a:p>
            <a:pPr indent="0" lvl="0" marL="45720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Product MRP Outliers are associated with Product Allocated Area with larger allocated areas having higher MRPs due to premium packaging, branding, or perceived value.</a:t>
            </a:r>
            <a:endParaRPr sz="1500">
              <a:solidFill>
                <a:schemeClr val="dk2"/>
              </a:solidFill>
              <a:latin typeface="Nunito"/>
              <a:ea typeface="Nunito"/>
              <a:cs typeface="Nunito"/>
              <a:sym typeface="Nunito"/>
            </a:endParaRPr>
          </a:p>
          <a:p>
            <a:pPr indent="0" lvl="0" marL="45720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Product Sales Total Outliers are associated with Product MRP  with Lower-priced items often sell in higher volumes, while high-MRP items may have lower but more profitable sales.</a:t>
            </a:r>
            <a:endParaRPr sz="1500">
              <a:solidFill>
                <a:schemeClr val="dk2"/>
              </a:solidFill>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4"/>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Preprocessing </a:t>
            </a:r>
            <a:endParaRPr>
              <a:solidFill>
                <a:srgbClr val="000000"/>
              </a:solidFill>
            </a:endParaRPr>
          </a:p>
        </p:txBody>
      </p:sp>
      <p:sp>
        <p:nvSpPr>
          <p:cNvPr id="482" name="Google Shape;482;p74"/>
          <p:cNvSpPr txBox="1"/>
          <p:nvPr/>
        </p:nvSpPr>
        <p:spPr>
          <a:xfrm>
            <a:off x="497925" y="861975"/>
            <a:ext cx="74403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The objective is to predict the total store sales for each product. Prior to developing the model, we will remove any irrelevant columns and organize the data by converting descriptive categories into a usable format. Finally, we will divide the data into two parts: one for </a:t>
            </a:r>
            <a:r>
              <a:rPr b="1" lang="en" sz="1500">
                <a:solidFill>
                  <a:schemeClr val="dk2"/>
                </a:solidFill>
                <a:latin typeface="Nunito"/>
                <a:ea typeface="Nunito"/>
                <a:cs typeface="Nunito"/>
                <a:sym typeface="Nunito"/>
              </a:rPr>
              <a:t>training</a:t>
            </a:r>
            <a:r>
              <a:rPr lang="en" sz="1500">
                <a:solidFill>
                  <a:schemeClr val="dk2"/>
                </a:solidFill>
                <a:latin typeface="Nunito"/>
                <a:ea typeface="Nunito"/>
                <a:cs typeface="Nunito"/>
                <a:sym typeface="Nunito"/>
              </a:rPr>
              <a:t> the model and another for </a:t>
            </a:r>
            <a:r>
              <a:rPr b="1" lang="en" sz="1500">
                <a:solidFill>
                  <a:schemeClr val="dk2"/>
                </a:solidFill>
                <a:latin typeface="Nunito"/>
                <a:ea typeface="Nunito"/>
                <a:cs typeface="Nunito"/>
                <a:sym typeface="Nunito"/>
              </a:rPr>
              <a:t>testing</a:t>
            </a:r>
            <a:r>
              <a:rPr lang="en" sz="1500">
                <a:solidFill>
                  <a:schemeClr val="dk2"/>
                </a:solidFill>
                <a:latin typeface="Nunito"/>
                <a:ea typeface="Nunito"/>
                <a:cs typeface="Nunito"/>
                <a:sym typeface="Nunito"/>
              </a:rPr>
              <a:t> its accuracy on new information.</a:t>
            </a:r>
            <a:endParaRPr sz="1500">
              <a:solidFill>
                <a:schemeClr val="dk2"/>
              </a:solidFill>
              <a:latin typeface="Nunito"/>
              <a:ea typeface="Nunito"/>
              <a:cs typeface="Nunito"/>
              <a:sym typeface="Nunito"/>
            </a:endParaRPr>
          </a:p>
          <a:p>
            <a:pPr indent="0" lvl="0" marL="0" rtl="0" algn="l">
              <a:spcBef>
                <a:spcPts val="0"/>
              </a:spcBef>
              <a:spcAft>
                <a:spcPts val="0"/>
              </a:spcAft>
              <a:buNone/>
            </a:pPr>
            <a:r>
              <a:t/>
            </a:r>
            <a:endParaRPr sz="1500">
              <a:solidFill>
                <a:schemeClr val="dk2"/>
              </a:solidFill>
              <a:latin typeface="Nunito"/>
              <a:ea typeface="Nunito"/>
              <a:cs typeface="Nunito"/>
              <a:sym typeface="Nunito"/>
            </a:endParaRPr>
          </a:p>
          <a:p>
            <a:pPr indent="0" lvl="0" marL="0" rtl="0" algn="l">
              <a:spcBef>
                <a:spcPts val="0"/>
              </a:spcBef>
              <a:spcAft>
                <a:spcPts val="0"/>
              </a:spcAft>
              <a:buNone/>
            </a:pPr>
            <a:r>
              <a:rPr b="1" lang="en" sz="1500">
                <a:solidFill>
                  <a:schemeClr val="dk2"/>
                </a:solidFill>
                <a:latin typeface="Nunito"/>
                <a:ea typeface="Nunito"/>
                <a:cs typeface="Nunito"/>
                <a:sym typeface="Nunito"/>
              </a:rPr>
              <a:t>Irrelevant columns removed from dataset.</a:t>
            </a:r>
            <a:endParaRPr b="1" sz="1500">
              <a:solidFill>
                <a:schemeClr val="dk2"/>
              </a:solidFill>
              <a:latin typeface="Nunito"/>
              <a:ea typeface="Nunito"/>
              <a:cs typeface="Nunito"/>
              <a:sym typeface="Nunito"/>
            </a:endParaRPr>
          </a:p>
          <a:p>
            <a:pPr indent="0" lvl="0" marL="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Product Id</a:t>
            </a:r>
            <a:endParaRPr sz="1500">
              <a:solidFill>
                <a:schemeClr val="dk2"/>
              </a:solidFill>
              <a:latin typeface="Nunito"/>
              <a:ea typeface="Nunito"/>
              <a:cs typeface="Nunito"/>
              <a:sym typeface="Nunito"/>
            </a:endParaRPr>
          </a:p>
          <a:p>
            <a:pPr indent="0" lvl="0" marL="45720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Store Id</a:t>
            </a:r>
            <a:endParaRPr sz="1500">
              <a:solidFill>
                <a:schemeClr val="dk2"/>
              </a:solidFill>
              <a:latin typeface="Nunito"/>
              <a:ea typeface="Nunito"/>
              <a:cs typeface="Nunito"/>
              <a:sym typeface="Nunito"/>
            </a:endParaRPr>
          </a:p>
          <a:p>
            <a:pPr indent="0" lvl="0" marL="45720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Store Establishment Year</a:t>
            </a:r>
            <a:endParaRPr sz="1500">
              <a:solidFill>
                <a:schemeClr val="dk2"/>
              </a:solidFill>
              <a:latin typeface="Nunito"/>
              <a:ea typeface="Nunito"/>
              <a:cs typeface="Nunito"/>
              <a:sym typeface="Nuni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5"/>
          <p:cNvSpPr txBox="1"/>
          <p:nvPr>
            <p:ph type="title"/>
          </p:nvPr>
        </p:nvSpPr>
        <p:spPr>
          <a:xfrm>
            <a:off x="202550" y="17885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Data Preprocessing </a:t>
            </a:r>
            <a:endParaRPr>
              <a:solidFill>
                <a:srgbClr val="000000"/>
              </a:solidFill>
            </a:endParaRPr>
          </a:p>
        </p:txBody>
      </p:sp>
      <p:sp>
        <p:nvSpPr>
          <p:cNvPr id="488" name="Google Shape;488;p75"/>
          <p:cNvSpPr txBox="1"/>
          <p:nvPr/>
        </p:nvSpPr>
        <p:spPr>
          <a:xfrm>
            <a:off x="546250" y="613850"/>
            <a:ext cx="7488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We recognize certain columns as containing labeled groups, such as product type or store location, and prepare them in a way that helps the model interpret each group correctly. We also set aside specific columns to prevent any changes in the data that could negatively affect the model’s accuracy.</a:t>
            </a:r>
            <a:endParaRPr sz="1500">
              <a:solidFill>
                <a:schemeClr val="dk2"/>
              </a:solidFill>
              <a:latin typeface="Nunito"/>
              <a:ea typeface="Nunito"/>
              <a:cs typeface="Nunito"/>
              <a:sym typeface="Nunito"/>
            </a:endParaRPr>
          </a:p>
        </p:txBody>
      </p:sp>
      <p:graphicFrame>
        <p:nvGraphicFramePr>
          <p:cNvPr id="489" name="Google Shape;489;p75"/>
          <p:cNvGraphicFramePr/>
          <p:nvPr/>
        </p:nvGraphicFramePr>
        <p:xfrm>
          <a:off x="1028400" y="1680650"/>
          <a:ext cx="3000000" cy="3000000"/>
        </p:xfrm>
        <a:graphic>
          <a:graphicData uri="http://schemas.openxmlformats.org/drawingml/2006/table">
            <a:tbl>
              <a:tblPr>
                <a:noFill/>
                <a:tableStyleId>{DB5D40BB-10E1-4656-895B-F461E3124D36}</a:tableStyleId>
              </a:tblPr>
              <a:tblGrid>
                <a:gridCol w="3619500"/>
                <a:gridCol w="3619500"/>
              </a:tblGrid>
              <a:tr h="381000">
                <a:tc>
                  <a:txBody>
                    <a:bodyPr/>
                    <a:lstStyle/>
                    <a:p>
                      <a:pPr indent="0" lvl="0" marL="0" rtl="0" algn="ctr">
                        <a:lnSpc>
                          <a:spcPct val="115000"/>
                        </a:lnSpc>
                        <a:spcBef>
                          <a:spcPts val="0"/>
                        </a:spcBef>
                        <a:spcAft>
                          <a:spcPts val="0"/>
                        </a:spcAft>
                        <a:buNone/>
                      </a:pPr>
                      <a:r>
                        <a:rPr b="1" lang="en" sz="1100"/>
                        <a:t>Feature Name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Description</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Product_Sugar_Content</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a:t>Indicates the sugar level in the product</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Store_Size</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a:t>Represents the overall size of the store</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Store_Location_City_Type</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a:t>Describes the type of city the store is located in</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Store_Type</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a:t>Categorizes the store’s format or business model</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Product_Id_char</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a:t>Unique identifier code for each product</a:t>
                      </a:r>
                      <a:endParaRPr/>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Product_Type_Category</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a:t>Broad classification of the product type</a:t>
                      </a:r>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6"/>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Gradient Boosting Regressor</a:t>
            </a:r>
            <a:endParaRPr>
              <a:solidFill>
                <a:srgbClr val="000000"/>
              </a:solidFill>
            </a:endParaRPr>
          </a:p>
        </p:txBody>
      </p:sp>
      <p:sp>
        <p:nvSpPr>
          <p:cNvPr id="495" name="Google Shape;495;p76"/>
          <p:cNvSpPr txBox="1"/>
          <p:nvPr>
            <p:ph idx="1" type="body"/>
          </p:nvPr>
        </p:nvSpPr>
        <p:spPr>
          <a:xfrm>
            <a:off x="202550" y="861975"/>
            <a:ext cx="8629800" cy="6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Clr>
                <a:srgbClr val="000000"/>
              </a:buClr>
              <a:buSzPts val="1400"/>
              <a:buChar char="●"/>
            </a:pPr>
            <a:r>
              <a:rPr lang="en" sz="1400">
                <a:solidFill>
                  <a:schemeClr val="dk1"/>
                </a:solidFill>
              </a:rPr>
              <a:t>We create a pipeline that contains a sequence of steps that is performed on categorical data before feeding it into a model.  The pipeline is applied to each model we build. This is the first Step.</a:t>
            </a:r>
            <a:endParaRPr sz="1400">
              <a:solidFill>
                <a:schemeClr val="dk1"/>
              </a:solidFill>
            </a:endParaRPr>
          </a:p>
          <a:p>
            <a:pPr indent="0" lvl="0" marL="0" rtl="0" algn="l">
              <a:lnSpc>
                <a:spcPct val="115000"/>
              </a:lnSpc>
              <a:spcBef>
                <a:spcPts val="1000"/>
              </a:spcBef>
              <a:spcAft>
                <a:spcPts val="0"/>
              </a:spcAft>
              <a:buNone/>
            </a:pPr>
            <a:r>
              <a:t/>
            </a:r>
            <a:endParaRPr sz="1400">
              <a:solidFill>
                <a:schemeClr val="dk1"/>
              </a:solidFill>
            </a:endParaRPr>
          </a:p>
        </p:txBody>
      </p:sp>
      <p:graphicFrame>
        <p:nvGraphicFramePr>
          <p:cNvPr id="496" name="Google Shape;496;p76"/>
          <p:cNvGraphicFramePr/>
          <p:nvPr/>
        </p:nvGraphicFramePr>
        <p:xfrm>
          <a:off x="897950" y="1691050"/>
          <a:ext cx="3000000" cy="3000000"/>
        </p:xfrm>
        <a:graphic>
          <a:graphicData uri="http://schemas.openxmlformats.org/drawingml/2006/table">
            <a:tbl>
              <a:tblPr>
                <a:noFill/>
                <a:tableStyleId>{DB5D40BB-10E1-4656-895B-F461E3124D36}</a:tableStyleId>
              </a:tblPr>
              <a:tblGrid>
                <a:gridCol w="3619500"/>
                <a:gridCol w="3619500"/>
              </a:tblGrid>
              <a:tr h="401725">
                <a:tc>
                  <a:txBody>
                    <a:bodyPr/>
                    <a:lstStyle/>
                    <a:p>
                      <a:pPr indent="0" lvl="0" marL="0" rtl="0" algn="ctr">
                        <a:lnSpc>
                          <a:spcPct val="115000"/>
                        </a:lnSpc>
                        <a:spcBef>
                          <a:spcPts val="0"/>
                        </a:spcBef>
                        <a:spcAft>
                          <a:spcPts val="0"/>
                        </a:spcAft>
                        <a:buNone/>
                      </a:pPr>
                      <a:r>
                        <a:rPr b="1" lang="en" sz="1100"/>
                        <a:t>Part</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What It Means</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lang="en" sz="800">
                          <a:solidFill>
                            <a:srgbClr val="188038"/>
                          </a:solidFill>
                          <a:latin typeface="Roboto Mono"/>
                          <a:ea typeface="Roboto Mono"/>
                          <a:cs typeface="Roboto Mono"/>
                          <a:sym typeface="Roboto Mono"/>
                        </a:rPr>
                        <a:t>Column Transformer</a:t>
                      </a:r>
                      <a:endParaRPr sz="8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1100"/>
                        <a:t>Creates a transformer that applies different processing steps to different columns.</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800">
                          <a:solidFill>
                            <a:srgbClr val="188038"/>
                          </a:solidFill>
                          <a:latin typeface="Roboto Mono"/>
                          <a:ea typeface="Roboto Mono"/>
                          <a:cs typeface="Roboto Mono"/>
                          <a:sym typeface="Roboto Mono"/>
                        </a:rPr>
                        <a:t>C</a:t>
                      </a:r>
                      <a:r>
                        <a:rPr lang="en" sz="800">
                          <a:solidFill>
                            <a:srgbClr val="188038"/>
                          </a:solidFill>
                          <a:latin typeface="Roboto Mono"/>
                          <a:ea typeface="Roboto Mono"/>
                          <a:cs typeface="Roboto Mono"/>
                          <a:sym typeface="Roboto Mono"/>
                        </a:rPr>
                        <a:t>ategorical Features Identified</a:t>
                      </a:r>
                      <a:endParaRPr sz="8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1100"/>
                        <a:t>A list of column names that contain categories (e.g., "Store_Type", "Product_Type").</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800">
                          <a:solidFill>
                            <a:srgbClr val="188038"/>
                          </a:solidFill>
                          <a:latin typeface="Roboto Mono"/>
                          <a:ea typeface="Roboto Mono"/>
                          <a:cs typeface="Roboto Mono"/>
                          <a:sym typeface="Roboto Mono"/>
                        </a:rPr>
                        <a:t>Pipeline</a:t>
                      </a:r>
                      <a:endParaRPr sz="8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1100"/>
                        <a:t>A sequence of steps to apply in order. In this case, just one step: encoding.</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800">
                          <a:solidFill>
                            <a:srgbClr val="188038"/>
                          </a:solidFill>
                          <a:latin typeface="Roboto Mono"/>
                          <a:ea typeface="Roboto Mono"/>
                          <a:cs typeface="Roboto Mono"/>
                          <a:sym typeface="Roboto Mono"/>
                        </a:rPr>
                        <a:t>OneHotEncoder ignoring unknown values that are not part of the dataset. This helps with data shift</a:t>
                      </a:r>
                      <a:endParaRPr sz="8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1100"/>
                        <a:t>Turns category labels into numbers so the model can use them. It also ignores labels that weren't seen during training.</a:t>
                      </a:r>
                      <a:endParaRPr sz="1100"/>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Gradient Boosting Regressor</a:t>
            </a:r>
            <a:endParaRPr>
              <a:solidFill>
                <a:srgbClr val="000000"/>
              </a:solidFill>
            </a:endParaRPr>
          </a:p>
        </p:txBody>
      </p:sp>
      <p:sp>
        <p:nvSpPr>
          <p:cNvPr id="502" name="Google Shape;502;p77"/>
          <p:cNvSpPr txBox="1"/>
          <p:nvPr>
            <p:ph idx="1" type="body"/>
          </p:nvPr>
        </p:nvSpPr>
        <p:spPr>
          <a:xfrm>
            <a:off x="202550" y="861975"/>
            <a:ext cx="8629800" cy="1811100"/>
          </a:xfrm>
          <a:prstGeom prst="rect">
            <a:avLst/>
          </a:prstGeom>
          <a:noFill/>
          <a:ln>
            <a:noFill/>
          </a:ln>
        </p:spPr>
        <p:txBody>
          <a:bodyPr anchorCtr="0" anchor="t" bIns="91425" lIns="91425" spcFirstLastPara="1" rIns="91425" wrap="square" tIns="91425">
            <a:noAutofit/>
          </a:bodyPr>
          <a:lstStyle/>
          <a:p>
            <a:pPr indent="-317500" lvl="0" marL="457200" marR="381000" rtl="0" algn="l">
              <a:spcBef>
                <a:spcPts val="1200"/>
              </a:spcBef>
              <a:spcAft>
                <a:spcPts val="0"/>
              </a:spcAft>
              <a:buClr>
                <a:schemeClr val="dk1"/>
              </a:buClr>
              <a:buSzPts val="1400"/>
              <a:buChar char="●"/>
            </a:pPr>
            <a:r>
              <a:rPr lang="en" sz="1400">
                <a:solidFill>
                  <a:schemeClr val="dk1"/>
                </a:solidFill>
              </a:rPr>
              <a:t>We begin by constructing the model and integrating it with a predefined pipeline. The pipeline systematically applies each processing step in the specified order. Step names are automatically managed by the pipeline, eliminating the need for manual tracking. Once assembled, the model is trained using the designated training data.</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Diagram of Pipeline for Gradient Boosting Regressor</a:t>
            </a:r>
            <a:endParaRPr sz="1400">
              <a:solidFill>
                <a:schemeClr val="dk1"/>
              </a:solidFill>
            </a:endParaRPr>
          </a:p>
          <a:p>
            <a:pPr indent="0" lvl="0" marL="0" rtl="0" algn="l">
              <a:lnSpc>
                <a:spcPct val="115000"/>
              </a:lnSpc>
              <a:spcBef>
                <a:spcPts val="1000"/>
              </a:spcBef>
              <a:spcAft>
                <a:spcPts val="0"/>
              </a:spcAft>
              <a:buNone/>
            </a:pPr>
            <a:r>
              <a:t/>
            </a:r>
            <a:endParaRPr sz="1400">
              <a:solidFill>
                <a:schemeClr val="dk1"/>
              </a:solidFill>
            </a:endParaRPr>
          </a:p>
        </p:txBody>
      </p:sp>
      <p:pic>
        <p:nvPicPr>
          <p:cNvPr id="503" name="Google Shape;503;p77" title="Screenshot 2025-08-09 at 11.35.23 PM.png"/>
          <p:cNvPicPr preferRelativeResize="0"/>
          <p:nvPr/>
        </p:nvPicPr>
        <p:blipFill>
          <a:blip r:embed="rId3">
            <a:alphaModFix/>
          </a:blip>
          <a:stretch>
            <a:fillRect/>
          </a:stretch>
        </p:blipFill>
        <p:spPr>
          <a:xfrm>
            <a:off x="152400" y="2916675"/>
            <a:ext cx="8839204" cy="195515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8"/>
          <p:cNvSpPr txBox="1"/>
          <p:nvPr>
            <p:ph type="title"/>
          </p:nvPr>
        </p:nvSpPr>
        <p:spPr>
          <a:xfrm>
            <a:off x="202550" y="13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a:t>
            </a:r>
            <a:r>
              <a:rPr lang="en">
                <a:solidFill>
                  <a:srgbClr val="000000"/>
                </a:solidFill>
              </a:rPr>
              <a:t> </a:t>
            </a:r>
            <a:r>
              <a:rPr lang="en" sz="2100">
                <a:solidFill>
                  <a:srgbClr val="000000"/>
                </a:solidFill>
              </a:rPr>
              <a:t>Gradient Boosting Regressor Performance</a:t>
            </a:r>
            <a:endParaRPr sz="2100">
              <a:solidFill>
                <a:srgbClr val="000000"/>
              </a:solidFill>
            </a:endParaRPr>
          </a:p>
        </p:txBody>
      </p:sp>
      <p:graphicFrame>
        <p:nvGraphicFramePr>
          <p:cNvPr id="509" name="Google Shape;509;p78"/>
          <p:cNvGraphicFramePr/>
          <p:nvPr/>
        </p:nvGraphicFramePr>
        <p:xfrm>
          <a:off x="631525" y="2163775"/>
          <a:ext cx="3000000" cy="3000000"/>
        </p:xfrm>
        <a:graphic>
          <a:graphicData uri="http://schemas.openxmlformats.org/drawingml/2006/table">
            <a:tbl>
              <a:tblPr>
                <a:noFill/>
                <a:tableStyleId>{DB5D40BB-10E1-4656-895B-F461E3124D36}</a:tableStyleId>
              </a:tblPr>
              <a:tblGrid>
                <a:gridCol w="1809750"/>
                <a:gridCol w="1809750"/>
                <a:gridCol w="1809750"/>
                <a:gridCol w="1809750"/>
              </a:tblGrid>
              <a:tr h="339625">
                <a:tc gridSpan="4">
                  <a:txBody>
                    <a:bodyPr/>
                    <a:lstStyle/>
                    <a:p>
                      <a:pPr indent="0" lvl="0" marL="0" rtl="0" algn="ctr">
                        <a:lnSpc>
                          <a:spcPct val="115000"/>
                        </a:lnSpc>
                        <a:spcBef>
                          <a:spcPts val="0"/>
                        </a:spcBef>
                        <a:spcAft>
                          <a:spcPts val="0"/>
                        </a:spcAft>
                        <a:buNone/>
                      </a:pPr>
                      <a:r>
                        <a:rPr b="1" lang="en" sz="1300"/>
                        <a:t> Performance on Training Dataset - No Tuning</a:t>
                      </a:r>
                      <a:endParaRPr b="1" sz="1300"/>
                    </a:p>
                  </a:txBody>
                  <a:tcPr marT="91425" marB="91425" marR="91425" marL="91425"/>
                </a:tc>
                <a:tc hMerge="1"/>
                <a:tc hMerge="1"/>
                <a:tc hMerge="1"/>
              </a:tr>
              <a:tr h="339625">
                <a:tc>
                  <a:txBody>
                    <a:bodyPr/>
                    <a:lstStyle/>
                    <a:p>
                      <a:pPr indent="0" lvl="0" marL="0" rtl="0" algn="ctr">
                        <a:lnSpc>
                          <a:spcPct val="115000"/>
                        </a:lnSpc>
                        <a:spcBef>
                          <a:spcPts val="0"/>
                        </a:spcBef>
                        <a:spcAft>
                          <a:spcPts val="0"/>
                        </a:spcAft>
                        <a:buNone/>
                      </a:pPr>
                      <a:r>
                        <a:rPr b="1" lang="en" sz="1200"/>
                        <a:t>Metric</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Value</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What It Means</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Ideal Direction</a:t>
                      </a:r>
                      <a:endParaRPr b="1" sz="1200"/>
                    </a:p>
                  </a:txBody>
                  <a:tcPr marT="91425" marB="91425" marR="91425" marL="91425"/>
                </a:tc>
              </a:tr>
              <a:tr h="381000">
                <a:tc>
                  <a:txBody>
                    <a:bodyPr/>
                    <a:lstStyle/>
                    <a:p>
                      <a:pPr indent="0" lvl="0" marL="0" rtl="0" algn="l">
                        <a:lnSpc>
                          <a:spcPct val="115000"/>
                        </a:lnSpc>
                        <a:spcBef>
                          <a:spcPts val="0"/>
                        </a:spcBef>
                        <a:spcAft>
                          <a:spcPts val="0"/>
                        </a:spcAft>
                        <a:buNone/>
                      </a:pPr>
                      <a:r>
                        <a:rPr b="1" lang="en" sz="700"/>
                        <a:t>R-squared</a:t>
                      </a:r>
                      <a:endParaRPr b="1" sz="700"/>
                    </a:p>
                  </a:txBody>
                  <a:tcPr marT="91425" marB="91425" marR="91425" marL="91425"/>
                </a:tc>
                <a:tc>
                  <a:txBody>
                    <a:bodyPr/>
                    <a:lstStyle/>
                    <a:p>
                      <a:pPr indent="0" lvl="0" marL="0" rtl="0" algn="l">
                        <a:lnSpc>
                          <a:spcPct val="115000"/>
                        </a:lnSpc>
                        <a:spcBef>
                          <a:spcPts val="0"/>
                        </a:spcBef>
                        <a:spcAft>
                          <a:spcPts val="0"/>
                        </a:spcAft>
                        <a:buNone/>
                      </a:pPr>
                      <a:r>
                        <a:rPr lang="en" sz="1000"/>
                        <a:t>0.6850</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Proportion of variance in target explained by the model</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Closer to 1</a:t>
                      </a:r>
                      <a:endParaRPr sz="1000"/>
                    </a:p>
                  </a:txBody>
                  <a:tcPr marT="91425" marB="91425" marR="91425" marL="91425"/>
                </a:tc>
              </a:tr>
              <a:tr h="381000">
                <a:tc>
                  <a:txBody>
                    <a:bodyPr/>
                    <a:lstStyle/>
                    <a:p>
                      <a:pPr indent="0" lvl="0" marL="0" rtl="0" algn="l">
                        <a:lnSpc>
                          <a:spcPct val="115000"/>
                        </a:lnSpc>
                        <a:spcBef>
                          <a:spcPts val="0"/>
                        </a:spcBef>
                        <a:spcAft>
                          <a:spcPts val="0"/>
                        </a:spcAft>
                        <a:buNone/>
                      </a:pPr>
                      <a:r>
                        <a:rPr b="1" lang="en" sz="700"/>
                        <a:t>Adj. R-squared</a:t>
                      </a:r>
                      <a:endParaRPr b="1" sz="700"/>
                    </a:p>
                  </a:txBody>
                  <a:tcPr marT="91425" marB="91425" marR="91425" marL="91425"/>
                </a:tc>
                <a:tc>
                  <a:txBody>
                    <a:bodyPr/>
                    <a:lstStyle/>
                    <a:p>
                      <a:pPr indent="0" lvl="0" marL="0" rtl="0" algn="l">
                        <a:lnSpc>
                          <a:spcPct val="115000"/>
                        </a:lnSpc>
                        <a:spcBef>
                          <a:spcPts val="0"/>
                        </a:spcBef>
                        <a:spcAft>
                          <a:spcPts val="0"/>
                        </a:spcAft>
                        <a:buNone/>
                      </a:pPr>
                      <a:r>
                        <a:rPr b="1" lang="en" sz="1000"/>
                        <a:t>0.6844</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Adjusted for number of predictors; penalizes overfitting</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Closer to 1</a:t>
                      </a:r>
                      <a:endParaRPr b="1" sz="1000"/>
                    </a:p>
                  </a:txBody>
                  <a:tcPr marT="91425" marB="91425" marR="91425" marL="91425"/>
                </a:tc>
              </a:tr>
              <a:tr h="381000">
                <a:tc>
                  <a:txBody>
                    <a:bodyPr/>
                    <a:lstStyle/>
                    <a:p>
                      <a:pPr indent="0" lvl="0" marL="0" rtl="0" algn="l">
                        <a:lnSpc>
                          <a:spcPct val="115000"/>
                        </a:lnSpc>
                        <a:spcBef>
                          <a:spcPts val="0"/>
                        </a:spcBef>
                        <a:spcAft>
                          <a:spcPts val="0"/>
                        </a:spcAft>
                        <a:buNone/>
                      </a:pPr>
                      <a:r>
                        <a:rPr b="1" lang="en" sz="700"/>
                        <a:t>MAPE</a:t>
                      </a:r>
                      <a:endParaRPr b="1" sz="700"/>
                    </a:p>
                  </a:txBody>
                  <a:tcPr marT="91425" marB="91425" marR="91425" marL="91425"/>
                </a:tc>
                <a:tc>
                  <a:txBody>
                    <a:bodyPr/>
                    <a:lstStyle/>
                    <a:p>
                      <a:pPr indent="0" lvl="0" marL="0" rtl="0" algn="l">
                        <a:lnSpc>
                          <a:spcPct val="115000"/>
                        </a:lnSpc>
                        <a:spcBef>
                          <a:spcPts val="0"/>
                        </a:spcBef>
                        <a:spcAft>
                          <a:spcPts val="0"/>
                        </a:spcAft>
                        <a:buNone/>
                      </a:pPr>
                      <a:r>
                        <a:rPr lang="en" sz="1000"/>
                        <a:t>16.57%</a:t>
                      </a:r>
                      <a:endParaRPr b="1" sz="600"/>
                    </a:p>
                  </a:txBody>
                  <a:tcPr marT="91425" marB="91425" marR="91425" marL="91425"/>
                </a:tc>
                <a:tc>
                  <a:txBody>
                    <a:bodyPr/>
                    <a:lstStyle/>
                    <a:p>
                      <a:pPr indent="0" lvl="0" marL="0" rtl="0" algn="l">
                        <a:lnSpc>
                          <a:spcPct val="115000"/>
                        </a:lnSpc>
                        <a:spcBef>
                          <a:spcPts val="0"/>
                        </a:spcBef>
                        <a:spcAft>
                          <a:spcPts val="0"/>
                        </a:spcAft>
                        <a:buNone/>
                      </a:pPr>
                      <a:r>
                        <a:rPr lang="en" sz="1000"/>
                        <a:t>Mean Absolute Percentage Error: average error as a percentage of actual values</a:t>
                      </a:r>
                      <a:endParaRPr b="1" sz="600"/>
                    </a:p>
                  </a:txBody>
                  <a:tcPr marT="91425" marB="91425" marR="91425" marL="91425"/>
                </a:tc>
                <a:tc>
                  <a:txBody>
                    <a:bodyPr/>
                    <a:lstStyle/>
                    <a:p>
                      <a:pPr indent="0" lvl="0" marL="0" rtl="0" algn="l">
                        <a:lnSpc>
                          <a:spcPct val="115000"/>
                        </a:lnSpc>
                        <a:spcBef>
                          <a:spcPts val="0"/>
                        </a:spcBef>
                        <a:spcAft>
                          <a:spcPts val="0"/>
                        </a:spcAft>
                        <a:buNone/>
                      </a:pPr>
                      <a:r>
                        <a:rPr b="1" lang="en" sz="1000"/>
                        <a:t>Lower is Better</a:t>
                      </a:r>
                      <a:endParaRPr b="1" sz="1000"/>
                    </a:p>
                  </a:txBody>
                  <a:tcPr marT="91425" marB="91425" marR="91425" marL="91425"/>
                </a:tc>
              </a:tr>
            </a:tbl>
          </a:graphicData>
        </a:graphic>
      </p:graphicFrame>
      <p:sp>
        <p:nvSpPr>
          <p:cNvPr id="510" name="Google Shape;510;p78"/>
          <p:cNvSpPr txBox="1"/>
          <p:nvPr/>
        </p:nvSpPr>
        <p:spPr>
          <a:xfrm>
            <a:off x="590100" y="857850"/>
            <a:ext cx="6964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R² and Adj. R²</a:t>
            </a:r>
            <a:r>
              <a:rPr lang="en" sz="1100"/>
              <a:t>: Explains that ~68.5% of the variance in store sales. The small drop in Adjusted R² confirms that the feature set is not bloated indicates a good sign.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MAPE</a:t>
            </a:r>
            <a:r>
              <a:rPr lang="en" sz="1100"/>
              <a:t>: A 16.6% error rate means predictions are off by ~17% on average. This is decent for retail forecasting, but there's room to push toward 10–12% with better feature engineering or model tuning.</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9"/>
          <p:cNvSpPr txBox="1"/>
          <p:nvPr>
            <p:ph type="title"/>
          </p:nvPr>
        </p:nvSpPr>
        <p:spPr>
          <a:xfrm>
            <a:off x="202550" y="13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a:t>
            </a:r>
            <a:r>
              <a:rPr lang="en" sz="2100">
                <a:solidFill>
                  <a:srgbClr val="000000"/>
                </a:solidFill>
              </a:rPr>
              <a:t>Gradient Boosting Regressor Performance</a:t>
            </a:r>
            <a:endParaRPr sz="2100">
              <a:solidFill>
                <a:srgbClr val="000000"/>
              </a:solidFill>
            </a:endParaRPr>
          </a:p>
        </p:txBody>
      </p:sp>
      <p:graphicFrame>
        <p:nvGraphicFramePr>
          <p:cNvPr id="516" name="Google Shape;516;p79"/>
          <p:cNvGraphicFramePr/>
          <p:nvPr/>
        </p:nvGraphicFramePr>
        <p:xfrm>
          <a:off x="631525" y="2163775"/>
          <a:ext cx="3000000" cy="3000000"/>
        </p:xfrm>
        <a:graphic>
          <a:graphicData uri="http://schemas.openxmlformats.org/drawingml/2006/table">
            <a:tbl>
              <a:tblPr>
                <a:noFill/>
                <a:tableStyleId>{DB5D40BB-10E1-4656-895B-F461E3124D36}</a:tableStyleId>
              </a:tblPr>
              <a:tblGrid>
                <a:gridCol w="1809750"/>
                <a:gridCol w="1809750"/>
                <a:gridCol w="1809750"/>
                <a:gridCol w="1809750"/>
              </a:tblGrid>
              <a:tr h="339625">
                <a:tc gridSpan="4">
                  <a:txBody>
                    <a:bodyPr/>
                    <a:lstStyle/>
                    <a:p>
                      <a:pPr indent="0" lvl="0" marL="0" rtl="0" algn="ctr">
                        <a:lnSpc>
                          <a:spcPct val="115000"/>
                        </a:lnSpc>
                        <a:spcBef>
                          <a:spcPts val="0"/>
                        </a:spcBef>
                        <a:spcAft>
                          <a:spcPts val="0"/>
                        </a:spcAft>
                        <a:buNone/>
                      </a:pPr>
                      <a:r>
                        <a:rPr b="1" lang="en" sz="1300"/>
                        <a:t> Performance on Test Dataset - No Tuning</a:t>
                      </a:r>
                      <a:endParaRPr b="1" sz="1300"/>
                    </a:p>
                  </a:txBody>
                  <a:tcPr marT="91425" marB="91425" marR="91425" marL="91425"/>
                </a:tc>
                <a:tc hMerge="1"/>
                <a:tc hMerge="1"/>
                <a:tc hMerge="1"/>
              </a:tr>
              <a:tr h="339625">
                <a:tc>
                  <a:txBody>
                    <a:bodyPr/>
                    <a:lstStyle/>
                    <a:p>
                      <a:pPr indent="0" lvl="0" marL="0" rtl="0" algn="ctr">
                        <a:lnSpc>
                          <a:spcPct val="115000"/>
                        </a:lnSpc>
                        <a:spcBef>
                          <a:spcPts val="0"/>
                        </a:spcBef>
                        <a:spcAft>
                          <a:spcPts val="0"/>
                        </a:spcAft>
                        <a:buNone/>
                      </a:pPr>
                      <a:r>
                        <a:rPr b="1" lang="en" sz="1200"/>
                        <a:t>Metric</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Value</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What It Means</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Ideal Direction</a:t>
                      </a:r>
                      <a:endParaRPr b="1" sz="1200"/>
                    </a:p>
                  </a:txBody>
                  <a:tcPr marT="91425" marB="91425" marR="91425" marL="91425"/>
                </a:tc>
              </a:tr>
              <a:tr h="381000">
                <a:tc>
                  <a:txBody>
                    <a:bodyPr/>
                    <a:lstStyle/>
                    <a:p>
                      <a:pPr indent="0" lvl="0" marL="0" rtl="0" algn="l">
                        <a:lnSpc>
                          <a:spcPct val="115000"/>
                        </a:lnSpc>
                        <a:spcBef>
                          <a:spcPts val="0"/>
                        </a:spcBef>
                        <a:spcAft>
                          <a:spcPts val="0"/>
                        </a:spcAft>
                        <a:buNone/>
                      </a:pPr>
                      <a:r>
                        <a:rPr b="1" lang="en" sz="700"/>
                        <a:t>R-squared</a:t>
                      </a:r>
                      <a:endParaRPr b="1" sz="700"/>
                    </a:p>
                  </a:txBody>
                  <a:tcPr marT="91425" marB="91425" marR="91425" marL="91425"/>
                </a:tc>
                <a:tc>
                  <a:txBody>
                    <a:bodyPr/>
                    <a:lstStyle/>
                    <a:p>
                      <a:pPr indent="0" lvl="0" marL="0" rtl="0" algn="l">
                        <a:lnSpc>
                          <a:spcPct val="115000"/>
                        </a:lnSpc>
                        <a:spcBef>
                          <a:spcPts val="0"/>
                        </a:spcBef>
                        <a:spcAft>
                          <a:spcPts val="0"/>
                        </a:spcAft>
                        <a:buNone/>
                      </a:pPr>
                      <a:r>
                        <a:rPr lang="en" sz="1000"/>
                        <a:t>0.6850</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Proportion of variance in target explained by the model</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Closer to 1</a:t>
                      </a:r>
                      <a:endParaRPr sz="1000"/>
                    </a:p>
                  </a:txBody>
                  <a:tcPr marT="91425" marB="91425" marR="91425" marL="91425"/>
                </a:tc>
              </a:tr>
              <a:tr h="381000">
                <a:tc>
                  <a:txBody>
                    <a:bodyPr/>
                    <a:lstStyle/>
                    <a:p>
                      <a:pPr indent="0" lvl="0" marL="0" rtl="0" algn="l">
                        <a:lnSpc>
                          <a:spcPct val="115000"/>
                        </a:lnSpc>
                        <a:spcBef>
                          <a:spcPts val="0"/>
                        </a:spcBef>
                        <a:spcAft>
                          <a:spcPts val="0"/>
                        </a:spcAft>
                        <a:buNone/>
                      </a:pPr>
                      <a:r>
                        <a:rPr b="1" lang="en" sz="700"/>
                        <a:t>Adj. R-squared</a:t>
                      </a:r>
                      <a:endParaRPr b="1" sz="700"/>
                    </a:p>
                  </a:txBody>
                  <a:tcPr marT="91425" marB="91425" marR="91425" marL="91425"/>
                </a:tc>
                <a:tc>
                  <a:txBody>
                    <a:bodyPr/>
                    <a:lstStyle/>
                    <a:p>
                      <a:pPr indent="0" lvl="0" marL="0" rtl="0" algn="l">
                        <a:lnSpc>
                          <a:spcPct val="115000"/>
                        </a:lnSpc>
                        <a:spcBef>
                          <a:spcPts val="0"/>
                        </a:spcBef>
                        <a:spcAft>
                          <a:spcPts val="0"/>
                        </a:spcAft>
                        <a:buNone/>
                      </a:pPr>
                      <a:r>
                        <a:rPr b="1" lang="en" sz="1000"/>
                        <a:t>0.6844</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Adjusted for number of predictors; penalizes overfitting</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Closer to 1</a:t>
                      </a:r>
                      <a:endParaRPr b="1" sz="1000"/>
                    </a:p>
                  </a:txBody>
                  <a:tcPr marT="91425" marB="91425" marR="91425" marL="91425"/>
                </a:tc>
              </a:tr>
              <a:tr h="381000">
                <a:tc>
                  <a:txBody>
                    <a:bodyPr/>
                    <a:lstStyle/>
                    <a:p>
                      <a:pPr indent="0" lvl="0" marL="0" rtl="0" algn="l">
                        <a:lnSpc>
                          <a:spcPct val="115000"/>
                        </a:lnSpc>
                        <a:spcBef>
                          <a:spcPts val="0"/>
                        </a:spcBef>
                        <a:spcAft>
                          <a:spcPts val="0"/>
                        </a:spcAft>
                        <a:buNone/>
                      </a:pPr>
                      <a:r>
                        <a:rPr b="1" lang="en" sz="700"/>
                        <a:t>MAPE</a:t>
                      </a:r>
                      <a:endParaRPr b="1" sz="700"/>
                    </a:p>
                  </a:txBody>
                  <a:tcPr marT="91425" marB="91425" marR="91425" marL="91425"/>
                </a:tc>
                <a:tc>
                  <a:txBody>
                    <a:bodyPr/>
                    <a:lstStyle/>
                    <a:p>
                      <a:pPr indent="0" lvl="0" marL="0" rtl="0" algn="l">
                        <a:lnSpc>
                          <a:spcPct val="115000"/>
                        </a:lnSpc>
                        <a:spcBef>
                          <a:spcPts val="0"/>
                        </a:spcBef>
                        <a:spcAft>
                          <a:spcPts val="0"/>
                        </a:spcAft>
                        <a:buNone/>
                      </a:pPr>
                      <a:r>
                        <a:rPr lang="en" sz="1000"/>
                        <a:t>16.57%</a:t>
                      </a:r>
                      <a:endParaRPr b="1" sz="600"/>
                    </a:p>
                  </a:txBody>
                  <a:tcPr marT="91425" marB="91425" marR="91425" marL="91425"/>
                </a:tc>
                <a:tc>
                  <a:txBody>
                    <a:bodyPr/>
                    <a:lstStyle/>
                    <a:p>
                      <a:pPr indent="0" lvl="0" marL="0" rtl="0" algn="l">
                        <a:lnSpc>
                          <a:spcPct val="115000"/>
                        </a:lnSpc>
                        <a:spcBef>
                          <a:spcPts val="0"/>
                        </a:spcBef>
                        <a:spcAft>
                          <a:spcPts val="0"/>
                        </a:spcAft>
                        <a:buNone/>
                      </a:pPr>
                      <a:r>
                        <a:rPr lang="en" sz="1000"/>
                        <a:t>Mean Absolute Percentage Error: average error as a percentage of actual values</a:t>
                      </a:r>
                      <a:endParaRPr b="1" sz="600"/>
                    </a:p>
                  </a:txBody>
                  <a:tcPr marT="91425" marB="91425" marR="91425" marL="91425"/>
                </a:tc>
                <a:tc>
                  <a:txBody>
                    <a:bodyPr/>
                    <a:lstStyle/>
                    <a:p>
                      <a:pPr indent="0" lvl="0" marL="0" rtl="0" algn="l">
                        <a:lnSpc>
                          <a:spcPct val="115000"/>
                        </a:lnSpc>
                        <a:spcBef>
                          <a:spcPts val="0"/>
                        </a:spcBef>
                        <a:spcAft>
                          <a:spcPts val="0"/>
                        </a:spcAft>
                        <a:buNone/>
                      </a:pPr>
                      <a:r>
                        <a:rPr b="1" lang="en" sz="1000"/>
                        <a:t>Lower is Better</a:t>
                      </a:r>
                      <a:endParaRPr b="1" sz="1000"/>
                    </a:p>
                  </a:txBody>
                  <a:tcPr marT="91425" marB="91425" marR="91425" marL="91425"/>
                </a:tc>
              </a:tr>
            </a:tbl>
          </a:graphicData>
        </a:graphic>
      </p:graphicFrame>
      <p:sp>
        <p:nvSpPr>
          <p:cNvPr id="517" name="Google Shape;517;p79"/>
          <p:cNvSpPr txBox="1"/>
          <p:nvPr/>
        </p:nvSpPr>
        <p:spPr>
          <a:xfrm>
            <a:off x="590100" y="857850"/>
            <a:ext cx="6964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R² and Adj. R²</a:t>
            </a:r>
            <a:r>
              <a:rPr lang="en" sz="1100"/>
              <a:t>: Explains that ~68.5% of the variance in store sales. The small drop in Adjusted R² confirms that the feature set is not bloated indicates a good sign.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MAPE</a:t>
            </a:r>
            <a:r>
              <a:rPr lang="en" sz="1100"/>
              <a:t>: A 16.6% error rate means predictions are off by ~17% on average. This is decent for retail forecasting, but there's room to push toward 10–12% with better feature engineering or model tuning.</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0"/>
          <p:cNvSpPr txBox="1"/>
          <p:nvPr>
            <p:ph type="title"/>
          </p:nvPr>
        </p:nvSpPr>
        <p:spPr>
          <a:xfrm>
            <a:off x="202550" y="13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a:t>
            </a:r>
            <a:r>
              <a:rPr lang="en" sz="2100">
                <a:solidFill>
                  <a:srgbClr val="000000"/>
                </a:solidFill>
              </a:rPr>
              <a:t>Gradient Boosting Regressor Performance</a:t>
            </a:r>
            <a:endParaRPr sz="2100">
              <a:solidFill>
                <a:srgbClr val="000000"/>
              </a:solidFill>
            </a:endParaRPr>
          </a:p>
        </p:txBody>
      </p:sp>
      <p:graphicFrame>
        <p:nvGraphicFramePr>
          <p:cNvPr id="523" name="Google Shape;523;p80"/>
          <p:cNvGraphicFramePr/>
          <p:nvPr/>
        </p:nvGraphicFramePr>
        <p:xfrm>
          <a:off x="631525" y="2163775"/>
          <a:ext cx="3000000" cy="3000000"/>
        </p:xfrm>
        <a:graphic>
          <a:graphicData uri="http://schemas.openxmlformats.org/drawingml/2006/table">
            <a:tbl>
              <a:tblPr>
                <a:noFill/>
                <a:tableStyleId>{DB5D40BB-10E1-4656-895B-F461E3124D36}</a:tableStyleId>
              </a:tblPr>
              <a:tblGrid>
                <a:gridCol w="1809750"/>
                <a:gridCol w="1809750"/>
                <a:gridCol w="1809750"/>
                <a:gridCol w="1809750"/>
              </a:tblGrid>
              <a:tr h="339625">
                <a:tc gridSpan="4">
                  <a:txBody>
                    <a:bodyPr/>
                    <a:lstStyle/>
                    <a:p>
                      <a:pPr indent="0" lvl="0" marL="0" rtl="0" algn="ctr">
                        <a:lnSpc>
                          <a:spcPct val="115000"/>
                        </a:lnSpc>
                        <a:spcBef>
                          <a:spcPts val="0"/>
                        </a:spcBef>
                        <a:spcAft>
                          <a:spcPts val="0"/>
                        </a:spcAft>
                        <a:buNone/>
                      </a:pPr>
                      <a:r>
                        <a:rPr b="1" lang="en" sz="1300"/>
                        <a:t> Performance on Training Dataset - Tuned</a:t>
                      </a:r>
                      <a:endParaRPr b="1" sz="1300"/>
                    </a:p>
                  </a:txBody>
                  <a:tcPr marT="91425" marB="91425" marR="91425" marL="91425"/>
                </a:tc>
                <a:tc hMerge="1"/>
                <a:tc hMerge="1"/>
                <a:tc hMerge="1"/>
              </a:tr>
              <a:tr h="339625">
                <a:tc>
                  <a:txBody>
                    <a:bodyPr/>
                    <a:lstStyle/>
                    <a:p>
                      <a:pPr indent="0" lvl="0" marL="0" rtl="0" algn="ctr">
                        <a:lnSpc>
                          <a:spcPct val="115000"/>
                        </a:lnSpc>
                        <a:spcBef>
                          <a:spcPts val="0"/>
                        </a:spcBef>
                        <a:spcAft>
                          <a:spcPts val="0"/>
                        </a:spcAft>
                        <a:buNone/>
                      </a:pPr>
                      <a:r>
                        <a:rPr b="1" lang="en" sz="1200"/>
                        <a:t>Metric</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Value</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What It Means</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Ideal Direction</a:t>
                      </a:r>
                      <a:endParaRPr b="1" sz="1200"/>
                    </a:p>
                  </a:txBody>
                  <a:tcPr marT="91425" marB="91425" marR="91425" marL="91425"/>
                </a:tc>
              </a:tr>
              <a:tr h="381000">
                <a:tc>
                  <a:txBody>
                    <a:bodyPr/>
                    <a:lstStyle/>
                    <a:p>
                      <a:pPr indent="0" lvl="0" marL="0" rtl="0" algn="l">
                        <a:lnSpc>
                          <a:spcPct val="115000"/>
                        </a:lnSpc>
                        <a:spcBef>
                          <a:spcPts val="0"/>
                        </a:spcBef>
                        <a:spcAft>
                          <a:spcPts val="0"/>
                        </a:spcAft>
                        <a:buNone/>
                      </a:pPr>
                      <a:r>
                        <a:rPr b="1" lang="en" sz="700"/>
                        <a:t>R-squared</a:t>
                      </a:r>
                      <a:endParaRPr b="1" sz="700"/>
                    </a:p>
                  </a:txBody>
                  <a:tcPr marT="91425" marB="91425" marR="91425" marL="91425"/>
                </a:tc>
                <a:tc>
                  <a:txBody>
                    <a:bodyPr/>
                    <a:lstStyle/>
                    <a:p>
                      <a:pPr indent="0" lvl="0" marL="0" rtl="0" algn="l">
                        <a:lnSpc>
                          <a:spcPct val="115000"/>
                        </a:lnSpc>
                        <a:spcBef>
                          <a:spcPts val="0"/>
                        </a:spcBef>
                        <a:spcAft>
                          <a:spcPts val="0"/>
                        </a:spcAft>
                        <a:buNone/>
                      </a:pPr>
                      <a:r>
                        <a:rPr lang="en" sz="1000"/>
                        <a:t>0.6846</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Proportion of variance in target explained by the model</a:t>
                      </a:r>
                      <a:endParaRPr sz="1000"/>
                    </a:p>
                  </a:txBody>
                  <a:tcPr marT="91425" marB="91425" marR="91425" marL="91425"/>
                </a:tc>
                <a:tc>
                  <a:txBody>
                    <a:bodyPr/>
                    <a:lstStyle/>
                    <a:p>
                      <a:pPr indent="0" lvl="0" marL="0" rtl="0" algn="l">
                        <a:lnSpc>
                          <a:spcPct val="115000"/>
                        </a:lnSpc>
                        <a:spcBef>
                          <a:spcPts val="0"/>
                        </a:spcBef>
                        <a:spcAft>
                          <a:spcPts val="0"/>
                        </a:spcAft>
                        <a:buNone/>
                      </a:pPr>
                      <a:r>
                        <a:rPr lang="en" sz="1000"/>
                        <a:t>Closer to 1</a:t>
                      </a:r>
                      <a:endParaRPr sz="1000"/>
                    </a:p>
                  </a:txBody>
                  <a:tcPr marT="91425" marB="91425" marR="91425" marL="91425"/>
                </a:tc>
              </a:tr>
              <a:tr h="381000">
                <a:tc>
                  <a:txBody>
                    <a:bodyPr/>
                    <a:lstStyle/>
                    <a:p>
                      <a:pPr indent="0" lvl="0" marL="0" rtl="0" algn="l">
                        <a:lnSpc>
                          <a:spcPct val="115000"/>
                        </a:lnSpc>
                        <a:spcBef>
                          <a:spcPts val="0"/>
                        </a:spcBef>
                        <a:spcAft>
                          <a:spcPts val="0"/>
                        </a:spcAft>
                        <a:buNone/>
                      </a:pPr>
                      <a:r>
                        <a:rPr b="1" lang="en" sz="700"/>
                        <a:t>Adj. R-squared</a:t>
                      </a:r>
                      <a:endParaRPr b="1" sz="700"/>
                    </a:p>
                  </a:txBody>
                  <a:tcPr marT="91425" marB="91425" marR="91425" marL="91425"/>
                </a:tc>
                <a:tc>
                  <a:txBody>
                    <a:bodyPr/>
                    <a:lstStyle/>
                    <a:p>
                      <a:pPr indent="0" lvl="0" marL="0" rtl="0" algn="l">
                        <a:lnSpc>
                          <a:spcPct val="115000"/>
                        </a:lnSpc>
                        <a:spcBef>
                          <a:spcPts val="0"/>
                        </a:spcBef>
                        <a:spcAft>
                          <a:spcPts val="0"/>
                        </a:spcAft>
                        <a:buNone/>
                      </a:pPr>
                      <a:r>
                        <a:rPr b="1" lang="en" sz="1000"/>
                        <a:t>0.6841</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Adjusted for number of predictors; penalizes overfitting</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Closer to 1</a:t>
                      </a:r>
                      <a:endParaRPr b="1" sz="1000"/>
                    </a:p>
                  </a:txBody>
                  <a:tcPr marT="91425" marB="91425" marR="91425" marL="91425"/>
                </a:tc>
              </a:tr>
              <a:tr h="381000">
                <a:tc>
                  <a:txBody>
                    <a:bodyPr/>
                    <a:lstStyle/>
                    <a:p>
                      <a:pPr indent="0" lvl="0" marL="0" rtl="0" algn="l">
                        <a:lnSpc>
                          <a:spcPct val="115000"/>
                        </a:lnSpc>
                        <a:spcBef>
                          <a:spcPts val="0"/>
                        </a:spcBef>
                        <a:spcAft>
                          <a:spcPts val="0"/>
                        </a:spcAft>
                        <a:buNone/>
                      </a:pPr>
                      <a:r>
                        <a:rPr b="1" lang="en" sz="700"/>
                        <a:t>MAPE</a:t>
                      </a:r>
                      <a:endParaRPr b="1" sz="700"/>
                    </a:p>
                  </a:txBody>
                  <a:tcPr marT="91425" marB="91425" marR="91425" marL="91425"/>
                </a:tc>
                <a:tc>
                  <a:txBody>
                    <a:bodyPr/>
                    <a:lstStyle/>
                    <a:p>
                      <a:pPr indent="0" lvl="0" marL="0" rtl="0" algn="l">
                        <a:lnSpc>
                          <a:spcPct val="115000"/>
                        </a:lnSpc>
                        <a:spcBef>
                          <a:spcPts val="0"/>
                        </a:spcBef>
                        <a:spcAft>
                          <a:spcPts val="0"/>
                        </a:spcAft>
                        <a:buNone/>
                      </a:pPr>
                      <a:r>
                        <a:rPr lang="en" sz="1000"/>
                        <a:t>16.61%</a:t>
                      </a:r>
                      <a:endParaRPr b="1" sz="600"/>
                    </a:p>
                  </a:txBody>
                  <a:tcPr marT="91425" marB="91425" marR="91425" marL="91425"/>
                </a:tc>
                <a:tc>
                  <a:txBody>
                    <a:bodyPr/>
                    <a:lstStyle/>
                    <a:p>
                      <a:pPr indent="0" lvl="0" marL="0" rtl="0" algn="l">
                        <a:lnSpc>
                          <a:spcPct val="115000"/>
                        </a:lnSpc>
                        <a:spcBef>
                          <a:spcPts val="0"/>
                        </a:spcBef>
                        <a:spcAft>
                          <a:spcPts val="0"/>
                        </a:spcAft>
                        <a:buNone/>
                      </a:pPr>
                      <a:r>
                        <a:rPr lang="en" sz="1000"/>
                        <a:t>Mean Absolute Percentage Error: average error as a percentage of actual values</a:t>
                      </a:r>
                      <a:endParaRPr b="1" sz="600"/>
                    </a:p>
                  </a:txBody>
                  <a:tcPr marT="91425" marB="91425" marR="91425" marL="91425"/>
                </a:tc>
                <a:tc>
                  <a:txBody>
                    <a:bodyPr/>
                    <a:lstStyle/>
                    <a:p>
                      <a:pPr indent="0" lvl="0" marL="0" rtl="0" algn="l">
                        <a:lnSpc>
                          <a:spcPct val="115000"/>
                        </a:lnSpc>
                        <a:spcBef>
                          <a:spcPts val="0"/>
                        </a:spcBef>
                        <a:spcAft>
                          <a:spcPts val="0"/>
                        </a:spcAft>
                        <a:buNone/>
                      </a:pPr>
                      <a:r>
                        <a:rPr b="1" lang="en" sz="1000"/>
                        <a:t>Lower is Better</a:t>
                      </a:r>
                      <a:endParaRPr b="1" sz="1000"/>
                    </a:p>
                  </a:txBody>
                  <a:tcPr marT="91425" marB="91425" marR="91425" marL="91425"/>
                </a:tc>
              </a:tr>
            </a:tbl>
          </a:graphicData>
        </a:graphic>
      </p:graphicFrame>
      <p:sp>
        <p:nvSpPr>
          <p:cNvPr id="524" name="Google Shape;524;p80"/>
          <p:cNvSpPr txBox="1"/>
          <p:nvPr/>
        </p:nvSpPr>
        <p:spPr>
          <a:xfrm>
            <a:off x="590100" y="857850"/>
            <a:ext cx="6964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R² and Adj. R²</a:t>
            </a:r>
            <a:r>
              <a:rPr lang="en" sz="1100"/>
              <a:t>: Explains that ~68.5% of the variance in store sales. The small drop in Adjusted R² confirms that the feature set is not bloated indicates a good sign.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MAPE</a:t>
            </a:r>
            <a:r>
              <a:rPr lang="en" sz="1100"/>
              <a:t>: A 16.6% error rate means predictions are off by ~17% on average. This is decent for retail forecasting, but there's room to push toward 10–12% with better feature engineering or model tuning.</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1"/>
          <p:cNvSpPr txBox="1"/>
          <p:nvPr>
            <p:ph type="title"/>
          </p:nvPr>
        </p:nvSpPr>
        <p:spPr>
          <a:xfrm>
            <a:off x="202550" y="13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a:t>
            </a:r>
            <a:r>
              <a:rPr lang="en" sz="2100">
                <a:solidFill>
                  <a:srgbClr val="000000"/>
                </a:solidFill>
              </a:rPr>
              <a:t>Gradient Boosting Regressor Performance</a:t>
            </a:r>
            <a:endParaRPr sz="2100">
              <a:solidFill>
                <a:srgbClr val="000000"/>
              </a:solidFill>
            </a:endParaRPr>
          </a:p>
        </p:txBody>
      </p:sp>
      <p:graphicFrame>
        <p:nvGraphicFramePr>
          <p:cNvPr id="530" name="Google Shape;530;p81"/>
          <p:cNvGraphicFramePr/>
          <p:nvPr/>
        </p:nvGraphicFramePr>
        <p:xfrm>
          <a:off x="521100" y="1455575"/>
          <a:ext cx="3000000" cy="3000000"/>
        </p:xfrm>
        <a:graphic>
          <a:graphicData uri="http://schemas.openxmlformats.org/drawingml/2006/table">
            <a:tbl>
              <a:tblPr>
                <a:noFill/>
                <a:tableStyleId>{DB5D40BB-10E1-4656-895B-F461E3124D36}</a:tableStyleId>
              </a:tblPr>
              <a:tblGrid>
                <a:gridCol w="1809750"/>
                <a:gridCol w="1809750"/>
                <a:gridCol w="1809750"/>
                <a:gridCol w="1809750"/>
              </a:tblGrid>
              <a:tr h="339625">
                <a:tc gridSpan="4">
                  <a:txBody>
                    <a:bodyPr/>
                    <a:lstStyle/>
                    <a:p>
                      <a:pPr indent="0" lvl="0" marL="0" rtl="0" algn="ctr">
                        <a:lnSpc>
                          <a:spcPct val="115000"/>
                        </a:lnSpc>
                        <a:spcBef>
                          <a:spcPts val="0"/>
                        </a:spcBef>
                        <a:spcAft>
                          <a:spcPts val="0"/>
                        </a:spcAft>
                        <a:buNone/>
                      </a:pPr>
                      <a:r>
                        <a:rPr b="1" lang="en" sz="1300"/>
                        <a:t> Performance on Testing Dataset - Tuned</a:t>
                      </a:r>
                      <a:endParaRPr b="1" sz="1300"/>
                    </a:p>
                  </a:txBody>
                  <a:tcPr marT="91425" marB="91425" marR="91425" marL="91425"/>
                </a:tc>
                <a:tc hMerge="1"/>
                <a:tc hMerge="1"/>
                <a:tc hMerge="1"/>
              </a:tr>
              <a:tr h="339625">
                <a:tc>
                  <a:txBody>
                    <a:bodyPr/>
                    <a:lstStyle/>
                    <a:p>
                      <a:pPr indent="0" lvl="0" marL="0" rtl="0" algn="ctr">
                        <a:lnSpc>
                          <a:spcPct val="115000"/>
                        </a:lnSpc>
                        <a:spcBef>
                          <a:spcPts val="0"/>
                        </a:spcBef>
                        <a:spcAft>
                          <a:spcPts val="0"/>
                        </a:spcAft>
                        <a:buNone/>
                      </a:pPr>
                      <a:r>
                        <a:rPr b="1" lang="en" sz="1200"/>
                        <a:t>Metric</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Value</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What It Means</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Ideal Direction</a:t>
                      </a:r>
                      <a:endParaRPr b="1" sz="1200"/>
                    </a:p>
                  </a:txBody>
                  <a:tcPr marT="91425" marB="91425" marR="91425" marL="91425"/>
                </a:tc>
              </a:tr>
              <a:tr h="381000">
                <a:tc>
                  <a:txBody>
                    <a:bodyPr/>
                    <a:lstStyle/>
                    <a:p>
                      <a:pPr indent="0" lvl="0" marL="0" rtl="0" algn="l">
                        <a:lnSpc>
                          <a:spcPct val="115000"/>
                        </a:lnSpc>
                        <a:spcBef>
                          <a:spcPts val="0"/>
                        </a:spcBef>
                        <a:spcAft>
                          <a:spcPts val="0"/>
                        </a:spcAft>
                        <a:buNone/>
                      </a:pPr>
                      <a:r>
                        <a:rPr b="1" lang="en" sz="1000"/>
                        <a:t>R-squared</a:t>
                      </a:r>
                      <a:endParaRPr b="1" sz="1000"/>
                    </a:p>
                  </a:txBody>
                  <a:tcPr marT="91425" marB="91425" marR="91425" marL="91425"/>
                </a:tc>
                <a:tc>
                  <a:txBody>
                    <a:bodyPr/>
                    <a:lstStyle/>
                    <a:p>
                      <a:pPr indent="0" lvl="0" marL="0" rtl="0" algn="l">
                        <a:lnSpc>
                          <a:spcPct val="115000"/>
                        </a:lnSpc>
                        <a:spcBef>
                          <a:spcPts val="0"/>
                        </a:spcBef>
                        <a:spcAft>
                          <a:spcPts val="0"/>
                        </a:spcAft>
                        <a:buNone/>
                      </a:pPr>
                      <a:r>
                        <a:rPr lang="en" sz="1300"/>
                        <a:t>0.6688</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Proportion of variance in target explained by the model</a:t>
                      </a:r>
                      <a:endParaRPr sz="1300"/>
                    </a:p>
                  </a:txBody>
                  <a:tcPr marT="91425" marB="91425" marR="91425" marL="91425"/>
                </a:tc>
                <a:tc>
                  <a:txBody>
                    <a:bodyPr/>
                    <a:lstStyle/>
                    <a:p>
                      <a:pPr indent="0" lvl="0" marL="0" rtl="0" algn="l">
                        <a:lnSpc>
                          <a:spcPct val="115000"/>
                        </a:lnSpc>
                        <a:spcBef>
                          <a:spcPts val="0"/>
                        </a:spcBef>
                        <a:spcAft>
                          <a:spcPts val="0"/>
                        </a:spcAft>
                        <a:buNone/>
                      </a:pPr>
                      <a:r>
                        <a:rPr lang="en" sz="1300"/>
                        <a:t>Closer to 1</a:t>
                      </a:r>
                      <a:endParaRPr sz="1300"/>
                    </a:p>
                  </a:txBody>
                  <a:tcPr marT="91425" marB="91425" marR="91425" marL="91425"/>
                </a:tc>
              </a:tr>
              <a:tr h="381000">
                <a:tc>
                  <a:txBody>
                    <a:bodyPr/>
                    <a:lstStyle/>
                    <a:p>
                      <a:pPr indent="0" lvl="0" marL="0" rtl="0" algn="l">
                        <a:lnSpc>
                          <a:spcPct val="115000"/>
                        </a:lnSpc>
                        <a:spcBef>
                          <a:spcPts val="0"/>
                        </a:spcBef>
                        <a:spcAft>
                          <a:spcPts val="0"/>
                        </a:spcAft>
                        <a:buNone/>
                      </a:pPr>
                      <a:r>
                        <a:rPr b="1" lang="en" sz="1000"/>
                        <a:t>Adj. R-squared</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300"/>
                        <a:t>0.6676</a:t>
                      </a:r>
                      <a:endParaRPr b="1" sz="1300"/>
                    </a:p>
                  </a:txBody>
                  <a:tcPr marT="91425" marB="91425" marR="91425" marL="91425"/>
                </a:tc>
                <a:tc>
                  <a:txBody>
                    <a:bodyPr/>
                    <a:lstStyle/>
                    <a:p>
                      <a:pPr indent="0" lvl="0" marL="0" rtl="0" algn="l">
                        <a:lnSpc>
                          <a:spcPct val="115000"/>
                        </a:lnSpc>
                        <a:spcBef>
                          <a:spcPts val="0"/>
                        </a:spcBef>
                        <a:spcAft>
                          <a:spcPts val="0"/>
                        </a:spcAft>
                        <a:buNone/>
                      </a:pPr>
                      <a:r>
                        <a:rPr b="1" lang="en" sz="1300"/>
                        <a:t>Adjusted for number of predictors; penalizes overfitting</a:t>
                      </a:r>
                      <a:endParaRPr b="1" sz="1300"/>
                    </a:p>
                  </a:txBody>
                  <a:tcPr marT="91425" marB="91425" marR="91425" marL="91425"/>
                </a:tc>
                <a:tc>
                  <a:txBody>
                    <a:bodyPr/>
                    <a:lstStyle/>
                    <a:p>
                      <a:pPr indent="0" lvl="0" marL="0" rtl="0" algn="l">
                        <a:lnSpc>
                          <a:spcPct val="115000"/>
                        </a:lnSpc>
                        <a:spcBef>
                          <a:spcPts val="0"/>
                        </a:spcBef>
                        <a:spcAft>
                          <a:spcPts val="0"/>
                        </a:spcAft>
                        <a:buNone/>
                      </a:pPr>
                      <a:r>
                        <a:rPr b="1" lang="en" sz="1300"/>
                        <a:t>Closer to 1</a:t>
                      </a:r>
                      <a:endParaRPr b="1" sz="1300"/>
                    </a:p>
                  </a:txBody>
                  <a:tcPr marT="91425" marB="91425" marR="91425" marL="91425"/>
                </a:tc>
              </a:tr>
              <a:tr h="381000">
                <a:tc>
                  <a:txBody>
                    <a:bodyPr/>
                    <a:lstStyle/>
                    <a:p>
                      <a:pPr indent="0" lvl="0" marL="0" rtl="0" algn="l">
                        <a:lnSpc>
                          <a:spcPct val="115000"/>
                        </a:lnSpc>
                        <a:spcBef>
                          <a:spcPts val="0"/>
                        </a:spcBef>
                        <a:spcAft>
                          <a:spcPts val="0"/>
                        </a:spcAft>
                        <a:buNone/>
                      </a:pPr>
                      <a:r>
                        <a:rPr lang="en" sz="1000"/>
                        <a:t>MAPE</a:t>
                      </a:r>
                      <a:endParaRPr b="1" sz="300"/>
                    </a:p>
                  </a:txBody>
                  <a:tcPr marT="91425" marB="91425" marR="91425" marL="91425"/>
                </a:tc>
                <a:tc>
                  <a:txBody>
                    <a:bodyPr/>
                    <a:lstStyle/>
                    <a:p>
                      <a:pPr indent="0" lvl="0" marL="0" rtl="0" algn="l">
                        <a:lnSpc>
                          <a:spcPct val="115000"/>
                        </a:lnSpc>
                        <a:spcBef>
                          <a:spcPts val="0"/>
                        </a:spcBef>
                        <a:spcAft>
                          <a:spcPts val="0"/>
                        </a:spcAft>
                        <a:buNone/>
                      </a:pPr>
                      <a:r>
                        <a:rPr b="1" lang="en" sz="1000"/>
                        <a:t>18.77%</a:t>
                      </a:r>
                      <a:endParaRPr b="1" sz="600"/>
                    </a:p>
                  </a:txBody>
                  <a:tcPr marT="91425" marB="91425" marR="91425" marL="91425"/>
                </a:tc>
                <a:tc>
                  <a:txBody>
                    <a:bodyPr/>
                    <a:lstStyle/>
                    <a:p>
                      <a:pPr indent="0" lvl="0" marL="0" rtl="0" algn="l">
                        <a:lnSpc>
                          <a:spcPct val="115000"/>
                        </a:lnSpc>
                        <a:spcBef>
                          <a:spcPts val="0"/>
                        </a:spcBef>
                        <a:spcAft>
                          <a:spcPts val="0"/>
                        </a:spcAft>
                        <a:buNone/>
                      </a:pPr>
                      <a:r>
                        <a:rPr b="1" lang="en" sz="1000"/>
                        <a:t>A rise here suggests worsening relative accuracy.</a:t>
                      </a:r>
                      <a:endParaRPr b="1" sz="1000"/>
                    </a:p>
                  </a:txBody>
                  <a:tcPr marT="91425" marB="91425" marR="91425" marL="91425"/>
                </a:tc>
                <a:tc>
                  <a:txBody>
                    <a:bodyPr/>
                    <a:lstStyle/>
                    <a:p>
                      <a:pPr indent="0" lvl="0" marL="0" rtl="0" algn="l">
                        <a:lnSpc>
                          <a:spcPct val="115000"/>
                        </a:lnSpc>
                        <a:spcBef>
                          <a:spcPts val="0"/>
                        </a:spcBef>
                        <a:spcAft>
                          <a:spcPts val="0"/>
                        </a:spcAft>
                        <a:buNone/>
                      </a:pPr>
                      <a:r>
                        <a:rPr b="1" lang="en" sz="1000"/>
                        <a:t>Lower is Better</a:t>
                      </a:r>
                      <a:endParaRPr b="1" sz="1000"/>
                    </a:p>
                  </a:txBody>
                  <a:tcPr marT="91425" marB="91425" marR="91425" marL="91425"/>
                </a:tc>
              </a:tr>
            </a:tbl>
          </a:graphicData>
        </a:graphic>
      </p:graphicFrame>
      <p:sp>
        <p:nvSpPr>
          <p:cNvPr id="531" name="Google Shape;531;p81"/>
          <p:cNvSpPr txBox="1"/>
          <p:nvPr/>
        </p:nvSpPr>
        <p:spPr>
          <a:xfrm>
            <a:off x="521100" y="703225"/>
            <a:ext cx="6674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Segment analysis</a:t>
            </a:r>
            <a:r>
              <a:rPr lang="en" sz="1100"/>
              <a:t>: Break down errors by store type, region, or product category to find where the model struggles by listing importance feature to </a:t>
            </a:r>
            <a:r>
              <a:rPr lang="en" sz="1100"/>
              <a:t>identify</a:t>
            </a:r>
            <a:r>
              <a:rPr lang="en" sz="1100"/>
              <a:t> noise</a:t>
            </a:r>
            <a:endParaRPr sz="15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Business Problem Overview and Solution Approach</a:t>
            </a:r>
            <a:endParaRPr>
              <a:solidFill>
                <a:srgbClr val="000000"/>
              </a:solidFill>
            </a:endParaRPr>
          </a:p>
        </p:txBody>
      </p:sp>
      <p:sp>
        <p:nvSpPr>
          <p:cNvPr id="137" name="Google Shape;137;p28"/>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Clr>
                <a:srgbClr val="000000"/>
              </a:buClr>
              <a:buSzPts val="1400"/>
              <a:buChar char="●"/>
            </a:pPr>
            <a:r>
              <a:rPr lang="en" sz="1400">
                <a:solidFill>
                  <a:srgbClr val="000000"/>
                </a:solidFill>
              </a:rPr>
              <a:t>Insight</a:t>
            </a:r>
            <a:endParaRPr sz="1400">
              <a:solidFill>
                <a:srgbClr val="000000"/>
              </a:solidFill>
            </a:endParaRPr>
          </a:p>
          <a:p>
            <a:pPr indent="-304800" lvl="0" marL="457200" rtl="0" algn="l">
              <a:spcBef>
                <a:spcPts val="1000"/>
              </a:spcBef>
              <a:spcAft>
                <a:spcPts val="0"/>
              </a:spcAft>
              <a:buSzPts val="1200"/>
              <a:buChar char="●"/>
            </a:pPr>
            <a:r>
              <a:rPr lang="en" sz="1200"/>
              <a:t>Product weight - The presence of outliers suggests that some products are significantly lighter or heavier than the typical range, which may warrant further investigation (e.g., specialty items, packaging anomalies).</a:t>
            </a:r>
            <a:endParaRPr sz="1200"/>
          </a:p>
          <a:p>
            <a:pPr indent="-304800" lvl="0" marL="457200" rtl="0" algn="l">
              <a:spcBef>
                <a:spcPts val="0"/>
              </a:spcBef>
              <a:spcAft>
                <a:spcPts val="0"/>
              </a:spcAft>
              <a:buSzPts val="1200"/>
              <a:buChar char="●"/>
            </a:pPr>
            <a:r>
              <a:rPr lang="en" sz="1100">
                <a:solidFill>
                  <a:srgbClr val="000000"/>
                </a:solidFill>
                <a:latin typeface="Arial"/>
                <a:ea typeface="Arial"/>
                <a:cs typeface="Arial"/>
                <a:sym typeface="Arial"/>
              </a:rPr>
              <a:t>Product weight </a:t>
            </a:r>
            <a:r>
              <a:rPr b="1" lang="en" sz="1100">
                <a:solidFill>
                  <a:srgbClr val="000000"/>
                </a:solidFill>
                <a:latin typeface="Arial"/>
                <a:ea typeface="Arial"/>
                <a:cs typeface="Arial"/>
                <a:sym typeface="Arial"/>
              </a:rPr>
              <a:t>normal-like distribution</a:t>
            </a:r>
            <a:r>
              <a:rPr lang="en" sz="1100">
                <a:solidFill>
                  <a:srgbClr val="000000"/>
                </a:solidFill>
                <a:latin typeface="Arial"/>
                <a:ea typeface="Arial"/>
                <a:cs typeface="Arial"/>
                <a:sym typeface="Arial"/>
              </a:rPr>
              <a:t> implies that statistical modeling (e.g., regression or clustering) using may benefit from standard assumptions like Gaussianity.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Produced</a:t>
            </a:r>
            <a:r>
              <a:rPr lang="en" sz="1100">
                <a:solidFill>
                  <a:srgbClr val="000000"/>
                </a:solidFill>
                <a:latin typeface="Arial"/>
                <a:ea typeface="Arial"/>
                <a:cs typeface="Arial"/>
                <a:sym typeface="Arial"/>
              </a:rPr>
              <a:t> Allocated Area with the presence of </a:t>
            </a:r>
            <a:r>
              <a:rPr b="1" lang="en" sz="1100">
                <a:solidFill>
                  <a:srgbClr val="000000"/>
                </a:solidFill>
                <a:latin typeface="Arial"/>
                <a:ea typeface="Arial"/>
                <a:cs typeface="Arial"/>
                <a:sym typeface="Arial"/>
              </a:rPr>
              <a:t>outliers</a:t>
            </a:r>
            <a:r>
              <a:rPr lang="en" sz="1100">
                <a:solidFill>
                  <a:srgbClr val="000000"/>
                </a:solidFill>
                <a:latin typeface="Arial"/>
                <a:ea typeface="Arial"/>
                <a:cs typeface="Arial"/>
                <a:sym typeface="Arial"/>
              </a:rPr>
              <a:t> suggests a few products dominate shelf space disproportionately.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Produced</a:t>
            </a:r>
            <a:r>
              <a:rPr lang="en" sz="1100">
                <a:solidFill>
                  <a:srgbClr val="000000"/>
                </a:solidFill>
                <a:latin typeface="Arial"/>
                <a:ea typeface="Arial"/>
                <a:cs typeface="Arial"/>
                <a:sym typeface="Arial"/>
              </a:rPr>
              <a:t> Allocated Area reference line at 0.05 represents a </a:t>
            </a:r>
            <a:r>
              <a:rPr b="1" lang="en" sz="1100">
                <a:solidFill>
                  <a:srgbClr val="000000"/>
                </a:solidFill>
                <a:latin typeface="Arial"/>
                <a:ea typeface="Arial"/>
                <a:cs typeface="Arial"/>
                <a:sym typeface="Arial"/>
              </a:rPr>
              <a:t>target allocation</a:t>
            </a:r>
            <a:r>
              <a:rPr lang="en" sz="1100">
                <a:solidFill>
                  <a:srgbClr val="000000"/>
                </a:solidFill>
                <a:latin typeface="Arial"/>
                <a:ea typeface="Arial"/>
                <a:cs typeface="Arial"/>
                <a:sym typeface="Arial"/>
              </a:rPr>
              <a:t>, threshold for premium placement, or benchmark for analysis.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Product MRP identifies pricing clusters and anomalies that supports decisions on </a:t>
            </a:r>
            <a:r>
              <a:rPr b="1" lang="en" sz="1100">
                <a:solidFill>
                  <a:srgbClr val="000000"/>
                </a:solidFill>
                <a:latin typeface="Arial"/>
                <a:ea typeface="Arial"/>
                <a:cs typeface="Arial"/>
                <a:sym typeface="Arial"/>
              </a:rPr>
              <a:t>price segmentation</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discount targeting</a:t>
            </a:r>
            <a:r>
              <a:rPr lang="en" sz="1100">
                <a:solidFill>
                  <a:srgbClr val="000000"/>
                </a:solidFill>
                <a:latin typeface="Arial"/>
                <a:ea typeface="Arial"/>
                <a:cs typeface="Arial"/>
                <a:sym typeface="Arial"/>
              </a:rPr>
              <a:t>, or </a:t>
            </a:r>
            <a:r>
              <a:rPr b="1" lang="en" sz="1100">
                <a:solidFill>
                  <a:srgbClr val="000000"/>
                </a:solidFill>
                <a:latin typeface="Arial"/>
                <a:ea typeface="Arial"/>
                <a:cs typeface="Arial"/>
                <a:sym typeface="Arial"/>
              </a:rPr>
              <a:t>inventory planning</a:t>
            </a:r>
            <a:endParaRPr b="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Some </a:t>
            </a:r>
            <a:r>
              <a:rPr b="1" lang="en" sz="1100">
                <a:solidFill>
                  <a:srgbClr val="000000"/>
                </a:solidFill>
                <a:latin typeface="Arial"/>
                <a:ea typeface="Arial"/>
                <a:cs typeface="Arial"/>
                <a:sym typeface="Arial"/>
              </a:rPr>
              <a:t>Products MRP</a:t>
            </a:r>
            <a:r>
              <a:rPr lang="en" sz="1100">
                <a:solidFill>
                  <a:srgbClr val="000000"/>
                </a:solidFill>
                <a:latin typeface="Arial"/>
                <a:ea typeface="Arial"/>
                <a:cs typeface="Arial"/>
                <a:sym typeface="Arial"/>
              </a:rPr>
              <a:t> are priced significantly higher or lower than the norm which are </a:t>
            </a:r>
            <a:r>
              <a:rPr lang="en" sz="1100">
                <a:solidFill>
                  <a:srgbClr val="000000"/>
                </a:solidFill>
                <a:latin typeface="Arial"/>
                <a:ea typeface="Arial"/>
                <a:cs typeface="Arial"/>
                <a:sym typeface="Arial"/>
              </a:rPr>
              <a:t>indicated as outliers</a:t>
            </a:r>
            <a:endParaRPr sz="1100">
              <a:solidFill>
                <a:srgbClr val="000000"/>
              </a:solidFill>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OUT001 is a store of Supermarket Type 1 which is located in a Tier 2 city and has store size as high. It was established in 1987.</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OUT001 has sold products whose MRP range from 71 to 227.</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Snack Foods have been sold the highest number of times in OUT001.</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The revenue generated from each product at OUT001 ranges from 2300 to 5000</a:t>
            </a:r>
            <a:endParaRPr sz="1200">
              <a:solidFill>
                <a:srgbClr val="E3E3E3"/>
              </a:solidFill>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OUT001 has generated the highest revenue from the sale of fruits and vegetables and snack foods. Both the categories have contributed around 800000 each.</a:t>
            </a:r>
            <a:endParaRPr sz="800">
              <a:solidFill>
                <a:srgbClr val="E3E3E3"/>
              </a:solidFill>
              <a:latin typeface="Arial"/>
              <a:ea typeface="Arial"/>
              <a:cs typeface="Arial"/>
              <a:sym typeface="Arial"/>
            </a:endParaRPr>
          </a:p>
          <a:p>
            <a:pPr indent="-304800" lvl="0" marL="457200" rtl="0" algn="l">
              <a:spcBef>
                <a:spcPts val="0"/>
              </a:spcBef>
              <a:spcAft>
                <a:spcPts val="0"/>
              </a:spcAft>
              <a:buClr>
                <a:srgbClr val="E3E3E3"/>
              </a:buClr>
              <a:buSzPts val="1200"/>
              <a:buFont typeface="Arial"/>
              <a:buChar char="●"/>
            </a:pPr>
            <a:r>
              <a:t/>
            </a:r>
            <a:endParaRPr sz="1200">
              <a:solidFill>
                <a:srgbClr val="E3E3E3"/>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2"/>
          <p:cNvSpPr txBox="1"/>
          <p:nvPr>
            <p:ph type="title"/>
          </p:nvPr>
        </p:nvSpPr>
        <p:spPr>
          <a:xfrm>
            <a:off x="202550" y="13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a:t>
            </a:r>
            <a:r>
              <a:rPr lang="en" sz="2000">
                <a:solidFill>
                  <a:srgbClr val="000000"/>
                </a:solidFill>
              </a:rPr>
              <a:t>Tuned </a:t>
            </a:r>
            <a:r>
              <a:rPr lang="en" sz="1900">
                <a:solidFill>
                  <a:srgbClr val="000000"/>
                </a:solidFill>
              </a:rPr>
              <a:t>Gradient Boosting Feature of Importance</a:t>
            </a:r>
            <a:endParaRPr sz="1900">
              <a:solidFill>
                <a:srgbClr val="000000"/>
              </a:solidFill>
            </a:endParaRPr>
          </a:p>
        </p:txBody>
      </p:sp>
      <p:pic>
        <p:nvPicPr>
          <p:cNvPr id="537" name="Google Shape;537;p82" title="Screenshot 2025-08-10 at 12.08.28 PM.png"/>
          <p:cNvPicPr preferRelativeResize="0"/>
          <p:nvPr/>
        </p:nvPicPr>
        <p:blipFill>
          <a:blip r:embed="rId3">
            <a:alphaModFix/>
          </a:blip>
          <a:stretch>
            <a:fillRect/>
          </a:stretch>
        </p:blipFill>
        <p:spPr>
          <a:xfrm>
            <a:off x="259425" y="641100"/>
            <a:ext cx="4016425" cy="4362200"/>
          </a:xfrm>
          <a:prstGeom prst="rect">
            <a:avLst/>
          </a:prstGeom>
          <a:noFill/>
          <a:ln>
            <a:noFill/>
          </a:ln>
        </p:spPr>
      </p:pic>
      <p:sp>
        <p:nvSpPr>
          <p:cNvPr id="538" name="Google Shape;538;p82"/>
          <p:cNvSpPr txBox="1"/>
          <p:nvPr/>
        </p:nvSpPr>
        <p:spPr>
          <a:xfrm>
            <a:off x="5290475" y="1098250"/>
            <a:ext cx="3672000" cy="3447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solidFill>
                  <a:srgbClr val="188038"/>
                </a:solidFill>
                <a:latin typeface="Roboto Mono"/>
                <a:ea typeface="Roboto Mono"/>
                <a:cs typeface="Roboto Mono"/>
                <a:sym typeface="Roboto Mono"/>
              </a:rPr>
              <a:t>pipeline__Store_Size_Small</a:t>
            </a:r>
            <a:r>
              <a:rPr lang="en" sz="1100"/>
              <a:t> and </a:t>
            </a:r>
            <a:r>
              <a:rPr lang="en" sz="1100">
                <a:solidFill>
                  <a:srgbClr val="188038"/>
                </a:solidFill>
                <a:latin typeface="Roboto Mono"/>
                <a:ea typeface="Roboto Mono"/>
                <a:cs typeface="Roboto Mono"/>
                <a:sym typeface="Roboto Mono"/>
              </a:rPr>
              <a:t>pipeline__Store_Size_Medium</a:t>
            </a:r>
            <a:r>
              <a:rPr lang="en" sz="1100"/>
              <a:t> ranked highest, suggesting smaller and medium-sized stores are strong drivers in predicting sales performance.</a:t>
            </a:r>
            <a:endParaRPr sz="1100"/>
          </a:p>
          <a:p>
            <a:pPr indent="-298450" lvl="0" marL="457200" rtl="0" algn="l">
              <a:spcBef>
                <a:spcPts val="1000"/>
              </a:spcBef>
              <a:spcAft>
                <a:spcPts val="0"/>
              </a:spcAft>
              <a:buSzPts val="1100"/>
              <a:buChar char="●"/>
            </a:pPr>
            <a:r>
              <a:rPr lang="en" sz="1100"/>
              <a:t>Types like </a:t>
            </a:r>
            <a:r>
              <a:rPr lang="en" sz="1100">
                <a:solidFill>
                  <a:srgbClr val="188038"/>
                </a:solidFill>
                <a:latin typeface="Roboto Mono"/>
                <a:ea typeface="Roboto Mono"/>
                <a:cs typeface="Roboto Mono"/>
                <a:sym typeface="Roboto Mono"/>
              </a:rPr>
              <a:t>Departmental Store</a:t>
            </a:r>
            <a:r>
              <a:rPr lang="en" sz="1100"/>
              <a:t>, </a:t>
            </a:r>
            <a:r>
              <a:rPr lang="en" sz="1100">
                <a:solidFill>
                  <a:srgbClr val="188038"/>
                </a:solidFill>
                <a:latin typeface="Roboto Mono"/>
                <a:ea typeface="Roboto Mono"/>
                <a:cs typeface="Roboto Mono"/>
                <a:sym typeface="Roboto Mono"/>
              </a:rPr>
              <a:t>Supermarket Type2</a:t>
            </a:r>
            <a:r>
              <a:rPr lang="en" sz="1100"/>
              <a:t>, and </a:t>
            </a:r>
            <a:r>
              <a:rPr lang="en" sz="1100">
                <a:solidFill>
                  <a:srgbClr val="188038"/>
                </a:solidFill>
                <a:latin typeface="Roboto Mono"/>
                <a:ea typeface="Roboto Mono"/>
                <a:cs typeface="Roboto Mono"/>
                <a:sym typeface="Roboto Mono"/>
              </a:rPr>
              <a:t>Food Mart</a:t>
            </a:r>
            <a:r>
              <a:rPr lang="en" sz="1100"/>
              <a:t> show high importance—each retail format likely influences sales dynamics in unique ways</a:t>
            </a:r>
            <a:endParaRPr sz="1100"/>
          </a:p>
          <a:p>
            <a:pPr indent="-298450" lvl="0" marL="457200" rtl="0" algn="l">
              <a:spcBef>
                <a:spcPts val="1000"/>
              </a:spcBef>
              <a:spcAft>
                <a:spcPts val="0"/>
              </a:spcAft>
              <a:buSzPts val="1100"/>
              <a:buChar char="●"/>
            </a:pPr>
            <a:r>
              <a:rPr lang="en" sz="1100"/>
              <a:t>Entries like </a:t>
            </a:r>
            <a:r>
              <a:rPr lang="en" sz="1100">
                <a:solidFill>
                  <a:srgbClr val="188038"/>
                </a:solidFill>
                <a:latin typeface="Roboto Mono"/>
                <a:ea typeface="Roboto Mono"/>
                <a:cs typeface="Roboto Mono"/>
                <a:sym typeface="Roboto Mono"/>
              </a:rPr>
              <a:t>Product_Id_char_DR</a:t>
            </a:r>
            <a:r>
              <a:rPr lang="en" sz="1100"/>
              <a:t>, </a:t>
            </a:r>
            <a:r>
              <a:rPr lang="en" sz="1100">
                <a:solidFill>
                  <a:srgbClr val="188038"/>
                </a:solidFill>
                <a:latin typeface="Roboto Mono"/>
                <a:ea typeface="Roboto Mono"/>
                <a:cs typeface="Roboto Mono"/>
                <a:sym typeface="Roboto Mono"/>
              </a:rPr>
              <a:t>FD</a:t>
            </a:r>
            <a:r>
              <a:rPr lang="en" sz="1100"/>
              <a:t>, and </a:t>
            </a:r>
            <a:r>
              <a:rPr lang="en" sz="1100">
                <a:solidFill>
                  <a:srgbClr val="188038"/>
                </a:solidFill>
                <a:latin typeface="Roboto Mono"/>
                <a:ea typeface="Roboto Mono"/>
                <a:cs typeface="Roboto Mono"/>
                <a:sym typeface="Roboto Mono"/>
              </a:rPr>
              <a:t>NC</a:t>
            </a:r>
            <a:r>
              <a:rPr lang="en" sz="1100"/>
              <a:t> likely capture latent category signals (e.g., brands, packaging, or regulatory classification), even though they’re encoded as character flags.</a:t>
            </a:r>
            <a:endParaRPr sz="1100"/>
          </a:p>
          <a:p>
            <a:pPr indent="-298450" lvl="0" marL="457200" rtl="0" algn="l">
              <a:spcBef>
                <a:spcPts val="1000"/>
              </a:spcBef>
              <a:spcAft>
                <a:spcPts val="0"/>
              </a:spcAft>
              <a:buSzPts val="1100"/>
              <a:buChar char="●"/>
            </a:pPr>
            <a:r>
              <a:rPr lang="en" sz="1100">
                <a:solidFill>
                  <a:srgbClr val="188038"/>
                </a:solidFill>
                <a:latin typeface="Roboto Mono"/>
                <a:ea typeface="Roboto Mono"/>
                <a:cs typeface="Roboto Mono"/>
                <a:sym typeface="Roboto Mono"/>
              </a:rPr>
              <a:t>Product_Type_Category_Perishables</a:t>
            </a:r>
            <a:r>
              <a:rPr lang="en" sz="1100"/>
              <a:t> and </a:t>
            </a:r>
            <a:r>
              <a:rPr lang="en" sz="1100">
                <a:solidFill>
                  <a:srgbClr val="188038"/>
                </a:solidFill>
                <a:latin typeface="Roboto Mono"/>
                <a:ea typeface="Roboto Mono"/>
                <a:cs typeface="Roboto Mono"/>
                <a:sym typeface="Roboto Mono"/>
              </a:rPr>
              <a:t>Non Perishables</a:t>
            </a:r>
            <a:r>
              <a:rPr lang="en" sz="1100"/>
              <a:t> appear lower but still impactful—likely due to differences in shelf life, demand variability, and restocking logistics</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3"/>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XGBoost Regressor</a:t>
            </a:r>
            <a:endParaRPr>
              <a:solidFill>
                <a:srgbClr val="000000"/>
              </a:solidFill>
            </a:endParaRPr>
          </a:p>
        </p:txBody>
      </p:sp>
      <p:sp>
        <p:nvSpPr>
          <p:cNvPr id="544" name="Google Shape;544;p83"/>
          <p:cNvSpPr txBox="1"/>
          <p:nvPr/>
        </p:nvSpPr>
        <p:spPr>
          <a:xfrm>
            <a:off x="750300" y="1070450"/>
            <a:ext cx="7087800" cy="4269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Clr>
                <a:srgbClr val="000000"/>
              </a:buClr>
              <a:buSzPts val="1400"/>
              <a:buFont typeface="Nunito"/>
              <a:buChar char="●"/>
            </a:pPr>
            <a:r>
              <a:rPr lang="en">
                <a:solidFill>
                  <a:schemeClr val="dk1"/>
                </a:solidFill>
                <a:latin typeface="Nunito"/>
                <a:ea typeface="Nunito"/>
                <a:cs typeface="Nunito"/>
                <a:sym typeface="Nunito"/>
              </a:rPr>
              <a:t>The same preprocessing pipeline that was use for Gradient Boost Regressor model was used for XGBoost Regressor Model.</a:t>
            </a:r>
            <a:endParaRPr>
              <a:solidFill>
                <a:schemeClr val="dk1"/>
              </a:solidFill>
              <a:latin typeface="Nunito"/>
              <a:ea typeface="Nunito"/>
              <a:cs typeface="Nunito"/>
              <a:sym typeface="Nunito"/>
            </a:endParaRPr>
          </a:p>
          <a:p>
            <a:pPr indent="-323850" lvl="0" marL="457200" rtl="0" algn="l">
              <a:lnSpc>
                <a:spcPct val="115000"/>
              </a:lnSpc>
              <a:spcBef>
                <a:spcPts val="1000"/>
              </a:spcBef>
              <a:spcAft>
                <a:spcPts val="0"/>
              </a:spcAft>
              <a:buClr>
                <a:schemeClr val="dk1"/>
              </a:buClr>
              <a:buSzPts val="1500"/>
              <a:buFont typeface="Nunito"/>
              <a:buChar char="●"/>
            </a:pPr>
            <a:r>
              <a:rPr lang="en">
                <a:solidFill>
                  <a:schemeClr val="dk1"/>
                </a:solidFill>
                <a:latin typeface="Nunito"/>
                <a:ea typeface="Nunito"/>
                <a:cs typeface="Nunito"/>
                <a:sym typeface="Nunito"/>
              </a:rPr>
              <a:t>For XGBoost we build types of models, a standard XGBoost model without any hyper-parameters.  The second model was built with hyper-parameters  for fine tuning. </a:t>
            </a:r>
            <a:endParaRPr>
              <a:solidFill>
                <a:schemeClr val="dk1"/>
              </a:solidFill>
              <a:latin typeface="Nunito"/>
              <a:ea typeface="Nunito"/>
              <a:cs typeface="Nunito"/>
              <a:sym typeface="Nunito"/>
            </a:endParaRPr>
          </a:p>
          <a:p>
            <a:pPr indent="-323850" lvl="0" marL="457200" rtl="0" algn="l">
              <a:lnSpc>
                <a:spcPct val="115000"/>
              </a:lnSpc>
              <a:spcBef>
                <a:spcPts val="1000"/>
              </a:spcBef>
              <a:spcAft>
                <a:spcPts val="0"/>
              </a:spcAft>
              <a:buClr>
                <a:schemeClr val="dk1"/>
              </a:buClr>
              <a:buSzPts val="1500"/>
              <a:buFont typeface="Nunito"/>
              <a:buChar char="●"/>
            </a:pPr>
            <a:r>
              <a:rPr lang="en">
                <a:solidFill>
                  <a:schemeClr val="dk1"/>
                </a:solidFill>
                <a:latin typeface="Nunito"/>
                <a:ea typeface="Nunito"/>
                <a:cs typeface="Nunito"/>
                <a:sym typeface="Nunito"/>
              </a:rPr>
              <a:t>XGBoost was implemented as a model without and with Hyper-Parameters  The tune model used the following parameters.</a:t>
            </a:r>
            <a:endParaRPr>
              <a:solidFill>
                <a:schemeClr val="dk1"/>
              </a:solidFill>
              <a:latin typeface="Nunito"/>
              <a:ea typeface="Nunito"/>
              <a:cs typeface="Nunito"/>
              <a:sym typeface="Nunito"/>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endParaRPr sz="1050">
              <a:solidFill>
                <a:srgbClr val="82B76C"/>
              </a:solidFill>
              <a:highlight>
                <a:srgbClr val="1E1E1E"/>
              </a:highlight>
              <a:latin typeface="Courier New"/>
              <a:ea typeface="Courier New"/>
              <a:cs typeface="Courier New"/>
              <a:sym typeface="Courier New"/>
            </a:endParaRPr>
          </a:p>
          <a:p>
            <a:pPr indent="-317500" lvl="0" marL="914400" rtl="0" algn="l">
              <a:lnSpc>
                <a:spcPct val="135714"/>
              </a:lnSpc>
              <a:spcBef>
                <a:spcPts val="0"/>
              </a:spcBef>
              <a:spcAft>
                <a:spcPts val="0"/>
              </a:spcAft>
              <a:buSzPts val="1400"/>
              <a:buChar char="●"/>
            </a:pPr>
            <a:r>
              <a:rPr lang="en"/>
              <a:t>N</a:t>
            </a:r>
            <a:r>
              <a:rPr lang="en"/>
              <a:t>_estimators</a:t>
            </a:r>
            <a:endParaRPr/>
          </a:p>
          <a:p>
            <a:pPr indent="-317500" lvl="0" marL="914400" rtl="0" algn="l">
              <a:lnSpc>
                <a:spcPct val="135714"/>
              </a:lnSpc>
              <a:spcBef>
                <a:spcPts val="0"/>
              </a:spcBef>
              <a:spcAft>
                <a:spcPts val="0"/>
              </a:spcAft>
              <a:buSzPts val="1400"/>
              <a:buChar char="●"/>
            </a:pPr>
            <a:r>
              <a:rPr lang="en"/>
              <a:t>Subsample</a:t>
            </a:r>
            <a:endParaRPr/>
          </a:p>
          <a:p>
            <a:pPr indent="-317500" lvl="0" marL="914400" rtl="0" algn="l">
              <a:spcBef>
                <a:spcPts val="0"/>
              </a:spcBef>
              <a:spcAft>
                <a:spcPts val="0"/>
              </a:spcAft>
              <a:buSzPts val="1400"/>
              <a:buChar char="●"/>
            </a:pPr>
            <a:r>
              <a:rPr lang="en"/>
              <a:t>Gamma </a:t>
            </a:r>
            <a:endParaRPr/>
          </a:p>
          <a:p>
            <a:pPr indent="-317500" lvl="0" marL="914400" rtl="0" algn="l">
              <a:spcBef>
                <a:spcPts val="0"/>
              </a:spcBef>
              <a:spcAft>
                <a:spcPts val="0"/>
              </a:spcAft>
              <a:buSzPts val="1400"/>
              <a:buChar char="●"/>
            </a:pPr>
            <a:r>
              <a:rPr lang="en"/>
              <a:t>Colsample bytree </a:t>
            </a:r>
            <a:endParaRPr/>
          </a:p>
          <a:p>
            <a:pPr indent="-317500" lvl="0" marL="914400" rtl="0" algn="l">
              <a:spcBef>
                <a:spcPts val="0"/>
              </a:spcBef>
              <a:spcAft>
                <a:spcPts val="0"/>
              </a:spcAft>
              <a:buSzPts val="1400"/>
              <a:buChar char="●"/>
            </a:pPr>
            <a:r>
              <a:rPr lang="en"/>
              <a:t>Colsample bylevel</a:t>
            </a:r>
            <a:endParaRPr/>
          </a:p>
          <a:p>
            <a:pPr indent="0" lvl="0" marL="0" rtl="0" algn="l">
              <a:lnSpc>
                <a:spcPct val="115000"/>
              </a:lnSpc>
              <a:spcBef>
                <a:spcPts val="100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sz="1500">
              <a:solidFill>
                <a:schemeClr val="dk2"/>
              </a:solidFill>
              <a:latin typeface="Nunito"/>
              <a:ea typeface="Nunito"/>
              <a:cs typeface="Nunito"/>
              <a:sym typeface="Nuni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4"/>
          <p:cNvSpPr txBox="1"/>
          <p:nvPr>
            <p:ph type="title"/>
          </p:nvPr>
        </p:nvSpPr>
        <p:spPr>
          <a:xfrm>
            <a:off x="202550" y="13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a:t>
            </a:r>
            <a:r>
              <a:rPr lang="en" sz="2100">
                <a:solidFill>
                  <a:srgbClr val="000000"/>
                </a:solidFill>
              </a:rPr>
              <a:t>XG</a:t>
            </a:r>
            <a:r>
              <a:rPr lang="en" sz="2100">
                <a:solidFill>
                  <a:srgbClr val="000000"/>
                </a:solidFill>
              </a:rPr>
              <a:t>Boost Regressor Performance</a:t>
            </a:r>
            <a:endParaRPr sz="2100">
              <a:solidFill>
                <a:srgbClr val="000000"/>
              </a:solidFill>
            </a:endParaRPr>
          </a:p>
        </p:txBody>
      </p:sp>
      <p:graphicFrame>
        <p:nvGraphicFramePr>
          <p:cNvPr id="550" name="Google Shape;550;p84"/>
          <p:cNvGraphicFramePr/>
          <p:nvPr/>
        </p:nvGraphicFramePr>
        <p:xfrm>
          <a:off x="521100" y="1773075"/>
          <a:ext cx="3000000" cy="3000000"/>
        </p:xfrm>
        <a:graphic>
          <a:graphicData uri="http://schemas.openxmlformats.org/drawingml/2006/table">
            <a:tbl>
              <a:tblPr>
                <a:noFill/>
                <a:tableStyleId>{DB5D40BB-10E1-4656-895B-F461E3124D36}</a:tableStyleId>
              </a:tblPr>
              <a:tblGrid>
                <a:gridCol w="1809750"/>
                <a:gridCol w="1809750"/>
                <a:gridCol w="1809750"/>
                <a:gridCol w="1809750"/>
              </a:tblGrid>
              <a:tr h="339625">
                <a:tc gridSpan="4">
                  <a:txBody>
                    <a:bodyPr/>
                    <a:lstStyle/>
                    <a:p>
                      <a:pPr indent="0" lvl="0" marL="0" rtl="0" algn="ctr">
                        <a:lnSpc>
                          <a:spcPct val="115000"/>
                        </a:lnSpc>
                        <a:spcBef>
                          <a:spcPts val="0"/>
                        </a:spcBef>
                        <a:spcAft>
                          <a:spcPts val="0"/>
                        </a:spcAft>
                        <a:buNone/>
                      </a:pPr>
                      <a:r>
                        <a:rPr b="1" lang="en" sz="1300"/>
                        <a:t> Performance on Training Dataset - Not Tuned</a:t>
                      </a:r>
                      <a:endParaRPr b="1" sz="1300"/>
                    </a:p>
                  </a:txBody>
                  <a:tcPr marT="91425" marB="91425" marR="91425" marL="91425"/>
                </a:tc>
                <a:tc hMerge="1"/>
                <a:tc hMerge="1"/>
                <a:tc hMerge="1"/>
              </a:tr>
              <a:tr h="339625">
                <a:tc>
                  <a:txBody>
                    <a:bodyPr/>
                    <a:lstStyle/>
                    <a:p>
                      <a:pPr indent="0" lvl="0" marL="0" rtl="0" algn="ctr">
                        <a:lnSpc>
                          <a:spcPct val="115000"/>
                        </a:lnSpc>
                        <a:spcBef>
                          <a:spcPts val="0"/>
                        </a:spcBef>
                        <a:spcAft>
                          <a:spcPts val="0"/>
                        </a:spcAft>
                        <a:buNone/>
                      </a:pPr>
                      <a:r>
                        <a:rPr b="1" lang="en" sz="1200"/>
                        <a:t>Metric</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Value</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What It Means</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Ideal Direction</a:t>
                      </a:r>
                      <a:endParaRPr b="1" sz="1200"/>
                    </a:p>
                  </a:txBody>
                  <a:tcPr marT="91425" marB="91425" marR="91425" marL="91425"/>
                </a:tc>
              </a:tr>
              <a:tr h="381000">
                <a:tc>
                  <a:txBody>
                    <a:bodyPr/>
                    <a:lstStyle/>
                    <a:p>
                      <a:pPr indent="0" lvl="0" marL="0" rtl="0" algn="l">
                        <a:lnSpc>
                          <a:spcPct val="115000"/>
                        </a:lnSpc>
                        <a:spcBef>
                          <a:spcPts val="0"/>
                        </a:spcBef>
                        <a:spcAft>
                          <a:spcPts val="0"/>
                        </a:spcAft>
                        <a:buNone/>
                      </a:pPr>
                      <a:r>
                        <a:rPr lang="en" sz="1100"/>
                        <a:t>R-squared</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0.6850</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Explains ~68.5% of target variance—reasonable model fit.</a:t>
                      </a:r>
                      <a:endParaRPr sz="1100"/>
                    </a:p>
                  </a:txBody>
                  <a:tcPr marT="91425" marB="91425" marR="91425" marL="91425"/>
                </a:tc>
                <a:tc>
                  <a:txBody>
                    <a:bodyPr/>
                    <a:lstStyle/>
                    <a:p>
                      <a:pPr indent="0" lvl="0" marL="0" rtl="0" algn="l">
                        <a:lnSpc>
                          <a:spcPct val="115000"/>
                        </a:lnSpc>
                        <a:spcBef>
                          <a:spcPts val="0"/>
                        </a:spcBef>
                        <a:spcAft>
                          <a:spcPts val="0"/>
                        </a:spcAft>
                        <a:buNone/>
                      </a:pPr>
                      <a:r>
                        <a:rPr lang="en" sz="1300"/>
                        <a:t>Closer to 1</a:t>
                      </a:r>
                      <a:endParaRPr sz="1300"/>
                    </a:p>
                  </a:txBody>
                  <a:tcPr marT="91425" marB="91425" marR="91425" marL="91425"/>
                </a:tc>
              </a:tr>
              <a:tr h="381000">
                <a:tc>
                  <a:txBody>
                    <a:bodyPr/>
                    <a:lstStyle/>
                    <a:p>
                      <a:pPr indent="0" lvl="0" marL="0" rtl="0" algn="l">
                        <a:lnSpc>
                          <a:spcPct val="115000"/>
                        </a:lnSpc>
                        <a:spcBef>
                          <a:spcPts val="0"/>
                        </a:spcBef>
                        <a:spcAft>
                          <a:spcPts val="0"/>
                        </a:spcAft>
                        <a:buNone/>
                      </a:pPr>
                      <a:r>
                        <a:rPr b="1" lang="en" sz="1100"/>
                        <a:t>Adjusted R-squared</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0.68</a:t>
                      </a:r>
                      <a:r>
                        <a:rPr b="1" lang="en" sz="1100"/>
                        <a:t>45</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Slightly lower than R², indicating the feature set is not overfitted.</a:t>
                      </a:r>
                      <a:endParaRPr sz="1100"/>
                    </a:p>
                  </a:txBody>
                  <a:tcPr marT="91425" marB="91425" marR="91425" marL="91425"/>
                </a:tc>
                <a:tc>
                  <a:txBody>
                    <a:bodyPr/>
                    <a:lstStyle/>
                    <a:p>
                      <a:pPr indent="0" lvl="0" marL="0" rtl="0" algn="l">
                        <a:lnSpc>
                          <a:spcPct val="115000"/>
                        </a:lnSpc>
                        <a:spcBef>
                          <a:spcPts val="0"/>
                        </a:spcBef>
                        <a:spcAft>
                          <a:spcPts val="0"/>
                        </a:spcAft>
                        <a:buNone/>
                      </a:pPr>
                      <a:r>
                        <a:rPr b="1" lang="en" sz="1300"/>
                        <a:t>Closer to 1</a:t>
                      </a:r>
                      <a:endParaRPr b="1" sz="1300"/>
                    </a:p>
                  </a:txBody>
                  <a:tcPr marT="91425" marB="91425" marR="91425" marL="91425"/>
                </a:tc>
              </a:tr>
              <a:tr h="381000">
                <a:tc>
                  <a:txBody>
                    <a:bodyPr/>
                    <a:lstStyle/>
                    <a:p>
                      <a:pPr indent="0" lvl="0" marL="0" rtl="0" algn="l">
                        <a:lnSpc>
                          <a:spcPct val="115000"/>
                        </a:lnSpc>
                        <a:spcBef>
                          <a:spcPts val="0"/>
                        </a:spcBef>
                        <a:spcAft>
                          <a:spcPts val="0"/>
                        </a:spcAft>
                        <a:buNone/>
                      </a:pPr>
                      <a:r>
                        <a:rPr lang="en" sz="1100"/>
                        <a:t>MAPE</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16.56%</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Predictions are off by ~16.6% on average—moderate error for retail forecasting.</a:t>
                      </a:r>
                      <a:endParaRPr sz="1100"/>
                    </a:p>
                  </a:txBody>
                  <a:tcPr marT="91425" marB="91425" marR="91425" marL="91425"/>
                </a:tc>
                <a:tc>
                  <a:txBody>
                    <a:bodyPr/>
                    <a:lstStyle/>
                    <a:p>
                      <a:pPr indent="0" lvl="0" marL="0" rtl="0" algn="l">
                        <a:lnSpc>
                          <a:spcPct val="115000"/>
                        </a:lnSpc>
                        <a:spcBef>
                          <a:spcPts val="0"/>
                        </a:spcBef>
                        <a:spcAft>
                          <a:spcPts val="0"/>
                        </a:spcAft>
                        <a:buNone/>
                      </a:pPr>
                      <a:r>
                        <a:rPr b="1" lang="en" sz="1000"/>
                        <a:t>Lower is Better</a:t>
                      </a:r>
                      <a:endParaRPr b="1" sz="1000"/>
                    </a:p>
                  </a:txBody>
                  <a:tcPr marT="91425" marB="91425" marR="91425" marL="91425"/>
                </a:tc>
              </a:tr>
            </a:tbl>
          </a:graphicData>
        </a:graphic>
      </p:graphicFrame>
      <p:sp>
        <p:nvSpPr>
          <p:cNvPr id="551" name="Google Shape;551;p84"/>
          <p:cNvSpPr txBox="1"/>
          <p:nvPr/>
        </p:nvSpPr>
        <p:spPr>
          <a:xfrm>
            <a:off x="521100" y="703225"/>
            <a:ext cx="6674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Solid baseline</a:t>
            </a:r>
            <a:r>
              <a:rPr lang="en" sz="1100"/>
              <a:t>: The model is capturing a significant portion of the variance in the data </a:t>
            </a:r>
            <a:r>
              <a:rPr b="1" lang="en" sz="1100"/>
              <a:t>(~68.5%),</a:t>
            </a:r>
            <a:r>
              <a:rPr lang="en" sz="1100"/>
              <a:t> which is promising without extensive tuning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MAPE within tolerance</a:t>
            </a:r>
            <a:r>
              <a:rPr lang="en" sz="1100"/>
              <a:t>: For business forecasting tasks, a MAPE under 20% is often usable, but there's room for improvement toward ~12–14% through feature refinement or boosting techniques.</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5"/>
          <p:cNvSpPr txBox="1"/>
          <p:nvPr>
            <p:ph type="title"/>
          </p:nvPr>
        </p:nvSpPr>
        <p:spPr>
          <a:xfrm>
            <a:off x="202550" y="13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a:t>
            </a:r>
            <a:r>
              <a:rPr lang="en" sz="2100">
                <a:solidFill>
                  <a:srgbClr val="000000"/>
                </a:solidFill>
              </a:rPr>
              <a:t>XGBoost Regressor Performance</a:t>
            </a:r>
            <a:endParaRPr sz="2100">
              <a:solidFill>
                <a:srgbClr val="000000"/>
              </a:solidFill>
            </a:endParaRPr>
          </a:p>
        </p:txBody>
      </p:sp>
      <p:graphicFrame>
        <p:nvGraphicFramePr>
          <p:cNvPr id="557" name="Google Shape;557;p85"/>
          <p:cNvGraphicFramePr/>
          <p:nvPr/>
        </p:nvGraphicFramePr>
        <p:xfrm>
          <a:off x="521100" y="1773075"/>
          <a:ext cx="3000000" cy="3000000"/>
        </p:xfrm>
        <a:graphic>
          <a:graphicData uri="http://schemas.openxmlformats.org/drawingml/2006/table">
            <a:tbl>
              <a:tblPr>
                <a:noFill/>
                <a:tableStyleId>{DB5D40BB-10E1-4656-895B-F461E3124D36}</a:tableStyleId>
              </a:tblPr>
              <a:tblGrid>
                <a:gridCol w="1809750"/>
                <a:gridCol w="1809750"/>
                <a:gridCol w="1809750"/>
                <a:gridCol w="1809750"/>
              </a:tblGrid>
              <a:tr h="339625">
                <a:tc gridSpan="4">
                  <a:txBody>
                    <a:bodyPr/>
                    <a:lstStyle/>
                    <a:p>
                      <a:pPr indent="0" lvl="0" marL="0" rtl="0" algn="ctr">
                        <a:lnSpc>
                          <a:spcPct val="115000"/>
                        </a:lnSpc>
                        <a:spcBef>
                          <a:spcPts val="0"/>
                        </a:spcBef>
                        <a:spcAft>
                          <a:spcPts val="0"/>
                        </a:spcAft>
                        <a:buNone/>
                      </a:pPr>
                      <a:r>
                        <a:rPr b="1" lang="en" sz="1300"/>
                        <a:t> Performance on Test Dataset - Not Tuned</a:t>
                      </a:r>
                      <a:endParaRPr b="1" sz="1300"/>
                    </a:p>
                  </a:txBody>
                  <a:tcPr marT="91425" marB="91425" marR="91425" marL="91425"/>
                </a:tc>
                <a:tc hMerge="1"/>
                <a:tc hMerge="1"/>
                <a:tc hMerge="1"/>
              </a:tr>
              <a:tr h="339625">
                <a:tc>
                  <a:txBody>
                    <a:bodyPr/>
                    <a:lstStyle/>
                    <a:p>
                      <a:pPr indent="0" lvl="0" marL="0" rtl="0" algn="ctr">
                        <a:lnSpc>
                          <a:spcPct val="115000"/>
                        </a:lnSpc>
                        <a:spcBef>
                          <a:spcPts val="0"/>
                        </a:spcBef>
                        <a:spcAft>
                          <a:spcPts val="0"/>
                        </a:spcAft>
                        <a:buNone/>
                      </a:pPr>
                      <a:r>
                        <a:rPr b="1" lang="en" sz="1200"/>
                        <a:t>Metric</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Value</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What It Means</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Ideal Direction</a:t>
                      </a:r>
                      <a:endParaRPr b="1" sz="1200"/>
                    </a:p>
                  </a:txBody>
                  <a:tcPr marT="91425" marB="91425" marR="91425" marL="91425"/>
                </a:tc>
              </a:tr>
              <a:tr h="381000">
                <a:tc>
                  <a:txBody>
                    <a:bodyPr/>
                    <a:lstStyle/>
                    <a:p>
                      <a:pPr indent="0" lvl="0" marL="0" rtl="0" algn="l">
                        <a:lnSpc>
                          <a:spcPct val="115000"/>
                        </a:lnSpc>
                        <a:spcBef>
                          <a:spcPts val="0"/>
                        </a:spcBef>
                        <a:spcAft>
                          <a:spcPts val="0"/>
                        </a:spcAft>
                        <a:buNone/>
                      </a:pPr>
                      <a:r>
                        <a:rPr lang="en" sz="1100"/>
                        <a:t>R-squared</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0.6684</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Explains ~</a:t>
                      </a:r>
                      <a:r>
                        <a:rPr lang="en" sz="1100"/>
                        <a:t>66.8</a:t>
                      </a:r>
                      <a:r>
                        <a:rPr lang="en" sz="1100"/>
                        <a:t>% of target</a:t>
                      </a:r>
                      <a:r>
                        <a:rPr lang="en" sz="1100"/>
                        <a:t> </a:t>
                      </a:r>
                      <a:r>
                        <a:rPr lang="en" sz="1100"/>
                        <a:t>variance—reasonable model fit.</a:t>
                      </a:r>
                      <a:endParaRPr sz="1100"/>
                    </a:p>
                  </a:txBody>
                  <a:tcPr marT="91425" marB="91425" marR="91425" marL="91425"/>
                </a:tc>
                <a:tc>
                  <a:txBody>
                    <a:bodyPr/>
                    <a:lstStyle/>
                    <a:p>
                      <a:pPr indent="0" lvl="0" marL="0" rtl="0" algn="l">
                        <a:lnSpc>
                          <a:spcPct val="115000"/>
                        </a:lnSpc>
                        <a:spcBef>
                          <a:spcPts val="0"/>
                        </a:spcBef>
                        <a:spcAft>
                          <a:spcPts val="0"/>
                        </a:spcAft>
                        <a:buNone/>
                      </a:pPr>
                      <a:r>
                        <a:rPr lang="en" sz="1300"/>
                        <a:t>Closer to 1</a:t>
                      </a:r>
                      <a:endParaRPr sz="1300"/>
                    </a:p>
                  </a:txBody>
                  <a:tcPr marT="91425" marB="91425" marR="91425" marL="91425"/>
                </a:tc>
              </a:tr>
              <a:tr h="381000">
                <a:tc>
                  <a:txBody>
                    <a:bodyPr/>
                    <a:lstStyle/>
                    <a:p>
                      <a:pPr indent="0" lvl="0" marL="0" rtl="0" algn="l">
                        <a:lnSpc>
                          <a:spcPct val="115000"/>
                        </a:lnSpc>
                        <a:spcBef>
                          <a:spcPts val="0"/>
                        </a:spcBef>
                        <a:spcAft>
                          <a:spcPts val="0"/>
                        </a:spcAft>
                        <a:buNone/>
                      </a:pPr>
                      <a:r>
                        <a:rPr b="1" lang="en" sz="1100"/>
                        <a:t>Adjusted R-squared</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0.6672</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Slightly lower than R², indicating the feature set is not overfitted.</a:t>
                      </a:r>
                      <a:endParaRPr sz="1100"/>
                    </a:p>
                  </a:txBody>
                  <a:tcPr marT="91425" marB="91425" marR="91425" marL="91425"/>
                </a:tc>
                <a:tc>
                  <a:txBody>
                    <a:bodyPr/>
                    <a:lstStyle/>
                    <a:p>
                      <a:pPr indent="0" lvl="0" marL="0" rtl="0" algn="l">
                        <a:lnSpc>
                          <a:spcPct val="115000"/>
                        </a:lnSpc>
                        <a:spcBef>
                          <a:spcPts val="0"/>
                        </a:spcBef>
                        <a:spcAft>
                          <a:spcPts val="0"/>
                        </a:spcAft>
                        <a:buNone/>
                      </a:pPr>
                      <a:r>
                        <a:rPr b="1" lang="en" sz="1300"/>
                        <a:t>Closer to 1</a:t>
                      </a:r>
                      <a:endParaRPr b="1" sz="1300"/>
                    </a:p>
                  </a:txBody>
                  <a:tcPr marT="91425" marB="91425" marR="91425" marL="91425"/>
                </a:tc>
              </a:tr>
              <a:tr h="381000">
                <a:tc>
                  <a:txBody>
                    <a:bodyPr/>
                    <a:lstStyle/>
                    <a:p>
                      <a:pPr indent="0" lvl="0" marL="0" rtl="0" algn="l">
                        <a:lnSpc>
                          <a:spcPct val="115000"/>
                        </a:lnSpc>
                        <a:spcBef>
                          <a:spcPts val="0"/>
                        </a:spcBef>
                        <a:spcAft>
                          <a:spcPts val="0"/>
                        </a:spcAft>
                        <a:buNone/>
                      </a:pPr>
                      <a:r>
                        <a:rPr lang="en" sz="1100"/>
                        <a:t>MAPE</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18.74%</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Predictions are off by ~18.7% on average—moderate error for retail forecasting.</a:t>
                      </a:r>
                      <a:endParaRPr sz="1100"/>
                    </a:p>
                  </a:txBody>
                  <a:tcPr marT="91425" marB="91425" marR="91425" marL="91425"/>
                </a:tc>
                <a:tc>
                  <a:txBody>
                    <a:bodyPr/>
                    <a:lstStyle/>
                    <a:p>
                      <a:pPr indent="0" lvl="0" marL="0" rtl="0" algn="l">
                        <a:lnSpc>
                          <a:spcPct val="115000"/>
                        </a:lnSpc>
                        <a:spcBef>
                          <a:spcPts val="0"/>
                        </a:spcBef>
                        <a:spcAft>
                          <a:spcPts val="0"/>
                        </a:spcAft>
                        <a:buNone/>
                      </a:pPr>
                      <a:r>
                        <a:rPr b="1" lang="en" sz="1000"/>
                        <a:t>Lower is Better</a:t>
                      </a:r>
                      <a:endParaRPr b="1" sz="1000"/>
                    </a:p>
                  </a:txBody>
                  <a:tcPr marT="91425" marB="91425" marR="91425" marL="91425"/>
                </a:tc>
              </a:tr>
            </a:tbl>
          </a:graphicData>
        </a:graphic>
      </p:graphicFrame>
      <p:sp>
        <p:nvSpPr>
          <p:cNvPr id="558" name="Google Shape;558;p85"/>
          <p:cNvSpPr txBox="1"/>
          <p:nvPr/>
        </p:nvSpPr>
        <p:spPr>
          <a:xfrm>
            <a:off x="521100" y="703225"/>
            <a:ext cx="6674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Solid baseline</a:t>
            </a:r>
            <a:r>
              <a:rPr lang="en" sz="1100"/>
              <a:t>: The model is capturing a significant portion of the variance in the data </a:t>
            </a:r>
            <a:r>
              <a:rPr b="1" lang="en" sz="1100"/>
              <a:t>(~66.%),</a:t>
            </a:r>
            <a:r>
              <a:rPr lang="en" sz="1100"/>
              <a:t> which is promising without extensive tuning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MAPE within tolerance</a:t>
            </a:r>
            <a:r>
              <a:rPr lang="en" sz="1100"/>
              <a:t>: </a:t>
            </a:r>
            <a:r>
              <a:rPr b="1" lang="en" sz="1100"/>
              <a:t>For business forecasting tasks,</a:t>
            </a:r>
            <a:r>
              <a:rPr lang="en" sz="1100"/>
              <a:t> a MAPE</a:t>
            </a:r>
            <a:r>
              <a:rPr b="1" lang="en" sz="1100"/>
              <a:t> under 20% is often usable</a:t>
            </a:r>
            <a:r>
              <a:rPr lang="en" sz="1100"/>
              <a:t>, but there's room for improvement toward ~12–14% through feature refinement or boosting techniques.</a:t>
            </a:r>
            <a:endParaRPr sz="11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6"/>
          <p:cNvSpPr txBox="1"/>
          <p:nvPr>
            <p:ph type="title"/>
          </p:nvPr>
        </p:nvSpPr>
        <p:spPr>
          <a:xfrm>
            <a:off x="202550" y="13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a:t>
            </a:r>
            <a:r>
              <a:rPr lang="en" sz="2100">
                <a:solidFill>
                  <a:srgbClr val="000000"/>
                </a:solidFill>
              </a:rPr>
              <a:t>XGBoost Regressor Performance</a:t>
            </a:r>
            <a:endParaRPr sz="2100">
              <a:solidFill>
                <a:srgbClr val="000000"/>
              </a:solidFill>
            </a:endParaRPr>
          </a:p>
        </p:txBody>
      </p:sp>
      <p:graphicFrame>
        <p:nvGraphicFramePr>
          <p:cNvPr id="564" name="Google Shape;564;p86"/>
          <p:cNvGraphicFramePr/>
          <p:nvPr/>
        </p:nvGraphicFramePr>
        <p:xfrm>
          <a:off x="521100" y="1773075"/>
          <a:ext cx="3000000" cy="3000000"/>
        </p:xfrm>
        <a:graphic>
          <a:graphicData uri="http://schemas.openxmlformats.org/drawingml/2006/table">
            <a:tbl>
              <a:tblPr>
                <a:noFill/>
                <a:tableStyleId>{DB5D40BB-10E1-4656-895B-F461E3124D36}</a:tableStyleId>
              </a:tblPr>
              <a:tblGrid>
                <a:gridCol w="1809750"/>
                <a:gridCol w="1809750"/>
                <a:gridCol w="1809750"/>
                <a:gridCol w="1809750"/>
              </a:tblGrid>
              <a:tr h="339625">
                <a:tc gridSpan="4">
                  <a:txBody>
                    <a:bodyPr/>
                    <a:lstStyle/>
                    <a:p>
                      <a:pPr indent="0" lvl="0" marL="0" rtl="0" algn="ctr">
                        <a:lnSpc>
                          <a:spcPct val="115000"/>
                        </a:lnSpc>
                        <a:spcBef>
                          <a:spcPts val="0"/>
                        </a:spcBef>
                        <a:spcAft>
                          <a:spcPts val="0"/>
                        </a:spcAft>
                        <a:buNone/>
                      </a:pPr>
                      <a:r>
                        <a:rPr b="1" lang="en" sz="1300"/>
                        <a:t> Performance on Training Dataset - Tuned</a:t>
                      </a:r>
                      <a:endParaRPr b="1" sz="1300"/>
                    </a:p>
                  </a:txBody>
                  <a:tcPr marT="91425" marB="91425" marR="91425" marL="91425"/>
                </a:tc>
                <a:tc hMerge="1"/>
                <a:tc hMerge="1"/>
                <a:tc hMerge="1"/>
              </a:tr>
              <a:tr h="339625">
                <a:tc>
                  <a:txBody>
                    <a:bodyPr/>
                    <a:lstStyle/>
                    <a:p>
                      <a:pPr indent="0" lvl="0" marL="0" rtl="0" algn="ctr">
                        <a:lnSpc>
                          <a:spcPct val="115000"/>
                        </a:lnSpc>
                        <a:spcBef>
                          <a:spcPts val="0"/>
                        </a:spcBef>
                        <a:spcAft>
                          <a:spcPts val="0"/>
                        </a:spcAft>
                        <a:buNone/>
                      </a:pPr>
                      <a:r>
                        <a:rPr b="1" lang="en" sz="1200"/>
                        <a:t>Metric</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Value</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What It Means</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Ideal Direction</a:t>
                      </a:r>
                      <a:endParaRPr b="1" sz="1200"/>
                    </a:p>
                  </a:txBody>
                  <a:tcPr marT="91425" marB="91425" marR="91425" marL="91425"/>
                </a:tc>
              </a:tr>
              <a:tr h="381000">
                <a:tc>
                  <a:txBody>
                    <a:bodyPr/>
                    <a:lstStyle/>
                    <a:p>
                      <a:pPr indent="0" lvl="0" marL="0" rtl="0" algn="l">
                        <a:lnSpc>
                          <a:spcPct val="115000"/>
                        </a:lnSpc>
                        <a:spcBef>
                          <a:spcPts val="0"/>
                        </a:spcBef>
                        <a:spcAft>
                          <a:spcPts val="0"/>
                        </a:spcAft>
                        <a:buNone/>
                      </a:pPr>
                      <a:r>
                        <a:rPr lang="en" sz="1100"/>
                        <a:t>R-squared</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0.6684</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Explains ~66.8% of target variance—reasonable model fit.</a:t>
                      </a:r>
                      <a:endParaRPr sz="1100"/>
                    </a:p>
                  </a:txBody>
                  <a:tcPr marT="91425" marB="91425" marR="91425" marL="91425"/>
                </a:tc>
                <a:tc>
                  <a:txBody>
                    <a:bodyPr/>
                    <a:lstStyle/>
                    <a:p>
                      <a:pPr indent="0" lvl="0" marL="0" rtl="0" algn="l">
                        <a:lnSpc>
                          <a:spcPct val="115000"/>
                        </a:lnSpc>
                        <a:spcBef>
                          <a:spcPts val="0"/>
                        </a:spcBef>
                        <a:spcAft>
                          <a:spcPts val="0"/>
                        </a:spcAft>
                        <a:buNone/>
                      </a:pPr>
                      <a:r>
                        <a:rPr lang="en" sz="1300"/>
                        <a:t>Closer to 1</a:t>
                      </a:r>
                      <a:endParaRPr sz="1300"/>
                    </a:p>
                  </a:txBody>
                  <a:tcPr marT="91425" marB="91425" marR="91425" marL="91425"/>
                </a:tc>
              </a:tr>
              <a:tr h="381000">
                <a:tc>
                  <a:txBody>
                    <a:bodyPr/>
                    <a:lstStyle/>
                    <a:p>
                      <a:pPr indent="0" lvl="0" marL="0" rtl="0" algn="l">
                        <a:lnSpc>
                          <a:spcPct val="115000"/>
                        </a:lnSpc>
                        <a:spcBef>
                          <a:spcPts val="0"/>
                        </a:spcBef>
                        <a:spcAft>
                          <a:spcPts val="0"/>
                        </a:spcAft>
                        <a:buNone/>
                      </a:pPr>
                      <a:r>
                        <a:rPr b="1" lang="en" sz="1100"/>
                        <a:t>Adjusted R-squared</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0.6672</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Slightly lower than R², indicating the feature set is not overfitted.</a:t>
                      </a:r>
                      <a:endParaRPr sz="1100"/>
                    </a:p>
                  </a:txBody>
                  <a:tcPr marT="91425" marB="91425" marR="91425" marL="91425"/>
                </a:tc>
                <a:tc>
                  <a:txBody>
                    <a:bodyPr/>
                    <a:lstStyle/>
                    <a:p>
                      <a:pPr indent="0" lvl="0" marL="0" rtl="0" algn="l">
                        <a:lnSpc>
                          <a:spcPct val="115000"/>
                        </a:lnSpc>
                        <a:spcBef>
                          <a:spcPts val="0"/>
                        </a:spcBef>
                        <a:spcAft>
                          <a:spcPts val="0"/>
                        </a:spcAft>
                        <a:buNone/>
                      </a:pPr>
                      <a:r>
                        <a:rPr b="1" lang="en" sz="1300"/>
                        <a:t>Closer to 1</a:t>
                      </a:r>
                      <a:endParaRPr b="1" sz="1300"/>
                    </a:p>
                  </a:txBody>
                  <a:tcPr marT="91425" marB="91425" marR="91425" marL="91425"/>
                </a:tc>
              </a:tr>
              <a:tr h="381000">
                <a:tc>
                  <a:txBody>
                    <a:bodyPr/>
                    <a:lstStyle/>
                    <a:p>
                      <a:pPr indent="0" lvl="0" marL="0" rtl="0" algn="l">
                        <a:lnSpc>
                          <a:spcPct val="115000"/>
                        </a:lnSpc>
                        <a:spcBef>
                          <a:spcPts val="0"/>
                        </a:spcBef>
                        <a:spcAft>
                          <a:spcPts val="0"/>
                        </a:spcAft>
                        <a:buNone/>
                      </a:pPr>
                      <a:r>
                        <a:rPr lang="en" sz="1100"/>
                        <a:t>MAPE</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18.74%</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Predictions are off by ~18.7% on average—moderate error for retail forecasting.</a:t>
                      </a:r>
                      <a:endParaRPr sz="1100"/>
                    </a:p>
                  </a:txBody>
                  <a:tcPr marT="91425" marB="91425" marR="91425" marL="91425"/>
                </a:tc>
                <a:tc>
                  <a:txBody>
                    <a:bodyPr/>
                    <a:lstStyle/>
                    <a:p>
                      <a:pPr indent="0" lvl="0" marL="0" rtl="0" algn="l">
                        <a:lnSpc>
                          <a:spcPct val="115000"/>
                        </a:lnSpc>
                        <a:spcBef>
                          <a:spcPts val="0"/>
                        </a:spcBef>
                        <a:spcAft>
                          <a:spcPts val="0"/>
                        </a:spcAft>
                        <a:buNone/>
                      </a:pPr>
                      <a:r>
                        <a:rPr b="1" lang="en" sz="1000"/>
                        <a:t>Lower is Better</a:t>
                      </a:r>
                      <a:endParaRPr b="1" sz="1000"/>
                    </a:p>
                  </a:txBody>
                  <a:tcPr marT="91425" marB="91425" marR="91425" marL="91425"/>
                </a:tc>
              </a:tr>
            </a:tbl>
          </a:graphicData>
        </a:graphic>
      </p:graphicFrame>
      <p:sp>
        <p:nvSpPr>
          <p:cNvPr id="565" name="Google Shape;565;p86"/>
          <p:cNvSpPr txBox="1"/>
          <p:nvPr/>
        </p:nvSpPr>
        <p:spPr>
          <a:xfrm>
            <a:off x="521100" y="703225"/>
            <a:ext cx="6674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Solid baseline</a:t>
            </a:r>
            <a:r>
              <a:rPr lang="en" sz="1100"/>
              <a:t>: The model is capturing a significant portion of the variance in the data </a:t>
            </a:r>
            <a:r>
              <a:rPr b="1" lang="en" sz="1100"/>
              <a:t>(~66.%),</a:t>
            </a:r>
            <a:r>
              <a:rPr lang="en" sz="1100"/>
              <a:t> which is promising without extensive tuning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MAPE within tolerance</a:t>
            </a:r>
            <a:r>
              <a:rPr lang="en" sz="1100"/>
              <a:t>: </a:t>
            </a:r>
            <a:r>
              <a:rPr b="1" lang="en" sz="1100"/>
              <a:t>For business forecasting tasks,</a:t>
            </a:r>
            <a:r>
              <a:rPr lang="en" sz="1100"/>
              <a:t> a MAPE</a:t>
            </a:r>
            <a:r>
              <a:rPr b="1" lang="en" sz="1100"/>
              <a:t> under 20% is often usable</a:t>
            </a:r>
            <a:r>
              <a:rPr lang="en" sz="1100"/>
              <a:t>, but there's room for improvement toward ~12–14% through feature refinement or boosting techniques.</a:t>
            </a:r>
            <a:endParaRPr sz="11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7"/>
          <p:cNvSpPr txBox="1"/>
          <p:nvPr>
            <p:ph type="title"/>
          </p:nvPr>
        </p:nvSpPr>
        <p:spPr>
          <a:xfrm>
            <a:off x="202550" y="130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Building  </a:t>
            </a:r>
            <a:r>
              <a:rPr lang="en" sz="2100">
                <a:solidFill>
                  <a:srgbClr val="000000"/>
                </a:solidFill>
              </a:rPr>
              <a:t>XGBoost Regressor Performance</a:t>
            </a:r>
            <a:endParaRPr sz="2100">
              <a:solidFill>
                <a:srgbClr val="000000"/>
              </a:solidFill>
            </a:endParaRPr>
          </a:p>
        </p:txBody>
      </p:sp>
      <p:graphicFrame>
        <p:nvGraphicFramePr>
          <p:cNvPr id="571" name="Google Shape;571;p87"/>
          <p:cNvGraphicFramePr/>
          <p:nvPr/>
        </p:nvGraphicFramePr>
        <p:xfrm>
          <a:off x="521100" y="1773075"/>
          <a:ext cx="3000000" cy="3000000"/>
        </p:xfrm>
        <a:graphic>
          <a:graphicData uri="http://schemas.openxmlformats.org/drawingml/2006/table">
            <a:tbl>
              <a:tblPr>
                <a:noFill/>
                <a:tableStyleId>{DB5D40BB-10E1-4656-895B-F461E3124D36}</a:tableStyleId>
              </a:tblPr>
              <a:tblGrid>
                <a:gridCol w="1809750"/>
                <a:gridCol w="1809750"/>
                <a:gridCol w="1809750"/>
                <a:gridCol w="1809750"/>
              </a:tblGrid>
              <a:tr h="339625">
                <a:tc gridSpan="4">
                  <a:txBody>
                    <a:bodyPr/>
                    <a:lstStyle/>
                    <a:p>
                      <a:pPr indent="0" lvl="0" marL="0" rtl="0" algn="ctr">
                        <a:lnSpc>
                          <a:spcPct val="115000"/>
                        </a:lnSpc>
                        <a:spcBef>
                          <a:spcPts val="0"/>
                        </a:spcBef>
                        <a:spcAft>
                          <a:spcPts val="0"/>
                        </a:spcAft>
                        <a:buNone/>
                      </a:pPr>
                      <a:r>
                        <a:rPr b="1" lang="en" sz="1300"/>
                        <a:t> Performance on Test Dataset - Tuned</a:t>
                      </a:r>
                      <a:endParaRPr b="1" sz="1300"/>
                    </a:p>
                  </a:txBody>
                  <a:tcPr marT="91425" marB="91425" marR="91425" marL="91425"/>
                </a:tc>
                <a:tc hMerge="1"/>
                <a:tc hMerge="1"/>
                <a:tc hMerge="1"/>
              </a:tr>
              <a:tr h="339625">
                <a:tc>
                  <a:txBody>
                    <a:bodyPr/>
                    <a:lstStyle/>
                    <a:p>
                      <a:pPr indent="0" lvl="0" marL="0" rtl="0" algn="ctr">
                        <a:lnSpc>
                          <a:spcPct val="115000"/>
                        </a:lnSpc>
                        <a:spcBef>
                          <a:spcPts val="0"/>
                        </a:spcBef>
                        <a:spcAft>
                          <a:spcPts val="0"/>
                        </a:spcAft>
                        <a:buNone/>
                      </a:pPr>
                      <a:r>
                        <a:rPr b="1" lang="en" sz="1200"/>
                        <a:t>Metric</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Value</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What It Means</a:t>
                      </a:r>
                      <a:endParaRPr b="1" sz="1200"/>
                    </a:p>
                  </a:txBody>
                  <a:tcPr marT="91425" marB="91425" marR="91425" marL="91425"/>
                </a:tc>
                <a:tc>
                  <a:txBody>
                    <a:bodyPr/>
                    <a:lstStyle/>
                    <a:p>
                      <a:pPr indent="0" lvl="0" marL="0" rtl="0" algn="ctr">
                        <a:lnSpc>
                          <a:spcPct val="115000"/>
                        </a:lnSpc>
                        <a:spcBef>
                          <a:spcPts val="0"/>
                        </a:spcBef>
                        <a:spcAft>
                          <a:spcPts val="0"/>
                        </a:spcAft>
                        <a:buNone/>
                      </a:pPr>
                      <a:r>
                        <a:rPr b="1" lang="en" sz="1200"/>
                        <a:t>Ideal Direction</a:t>
                      </a:r>
                      <a:endParaRPr b="1" sz="1200"/>
                    </a:p>
                  </a:txBody>
                  <a:tcPr marT="91425" marB="91425" marR="91425" marL="91425"/>
                </a:tc>
              </a:tr>
              <a:tr h="381000">
                <a:tc>
                  <a:txBody>
                    <a:bodyPr/>
                    <a:lstStyle/>
                    <a:p>
                      <a:pPr indent="0" lvl="0" marL="0" rtl="0" algn="l">
                        <a:lnSpc>
                          <a:spcPct val="115000"/>
                        </a:lnSpc>
                        <a:spcBef>
                          <a:spcPts val="0"/>
                        </a:spcBef>
                        <a:spcAft>
                          <a:spcPts val="0"/>
                        </a:spcAft>
                        <a:buNone/>
                      </a:pPr>
                      <a:r>
                        <a:rPr lang="en" sz="1100"/>
                        <a:t>R-squared</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0.6684</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Explains ~66.8% of target variance—reasonable model fit.</a:t>
                      </a:r>
                      <a:endParaRPr sz="1100"/>
                    </a:p>
                  </a:txBody>
                  <a:tcPr marT="91425" marB="91425" marR="91425" marL="91425"/>
                </a:tc>
                <a:tc>
                  <a:txBody>
                    <a:bodyPr/>
                    <a:lstStyle/>
                    <a:p>
                      <a:pPr indent="0" lvl="0" marL="0" rtl="0" algn="l">
                        <a:lnSpc>
                          <a:spcPct val="115000"/>
                        </a:lnSpc>
                        <a:spcBef>
                          <a:spcPts val="0"/>
                        </a:spcBef>
                        <a:spcAft>
                          <a:spcPts val="0"/>
                        </a:spcAft>
                        <a:buNone/>
                      </a:pPr>
                      <a:r>
                        <a:rPr lang="en" sz="1300"/>
                        <a:t>Closer to 1</a:t>
                      </a:r>
                      <a:endParaRPr sz="1300"/>
                    </a:p>
                  </a:txBody>
                  <a:tcPr marT="91425" marB="91425" marR="91425" marL="91425"/>
                </a:tc>
              </a:tr>
              <a:tr h="381000">
                <a:tc>
                  <a:txBody>
                    <a:bodyPr/>
                    <a:lstStyle/>
                    <a:p>
                      <a:pPr indent="0" lvl="0" marL="0" rtl="0" algn="l">
                        <a:lnSpc>
                          <a:spcPct val="115000"/>
                        </a:lnSpc>
                        <a:spcBef>
                          <a:spcPts val="0"/>
                        </a:spcBef>
                        <a:spcAft>
                          <a:spcPts val="0"/>
                        </a:spcAft>
                        <a:buNone/>
                      </a:pPr>
                      <a:r>
                        <a:rPr b="1" lang="en" sz="1100"/>
                        <a:t>Adjusted R-squared</a:t>
                      </a:r>
                      <a:endParaRPr b="1" sz="1100"/>
                    </a:p>
                  </a:txBody>
                  <a:tcPr marT="91425" marB="91425" marR="91425" marL="91425"/>
                </a:tc>
                <a:tc>
                  <a:txBody>
                    <a:bodyPr/>
                    <a:lstStyle/>
                    <a:p>
                      <a:pPr indent="0" lvl="0" marL="0" rtl="0" algn="l">
                        <a:lnSpc>
                          <a:spcPct val="115000"/>
                        </a:lnSpc>
                        <a:spcBef>
                          <a:spcPts val="0"/>
                        </a:spcBef>
                        <a:spcAft>
                          <a:spcPts val="0"/>
                        </a:spcAft>
                        <a:buNone/>
                      </a:pPr>
                      <a:r>
                        <a:rPr b="1" lang="en" sz="1100"/>
                        <a:t>0.6672</a:t>
                      </a:r>
                      <a:endParaRPr b="1" sz="1100"/>
                    </a:p>
                  </a:txBody>
                  <a:tcPr marT="91425" marB="91425" marR="91425" marL="91425"/>
                </a:tc>
                <a:tc>
                  <a:txBody>
                    <a:bodyPr/>
                    <a:lstStyle/>
                    <a:p>
                      <a:pPr indent="0" lvl="0" marL="0" rtl="0" algn="l">
                        <a:lnSpc>
                          <a:spcPct val="115000"/>
                        </a:lnSpc>
                        <a:spcBef>
                          <a:spcPts val="0"/>
                        </a:spcBef>
                        <a:spcAft>
                          <a:spcPts val="0"/>
                        </a:spcAft>
                        <a:buNone/>
                      </a:pPr>
                      <a:r>
                        <a:rPr lang="en" sz="1100"/>
                        <a:t>Slightly lower than R², indicating the feature set is not overfitted.</a:t>
                      </a:r>
                      <a:endParaRPr sz="1100"/>
                    </a:p>
                  </a:txBody>
                  <a:tcPr marT="91425" marB="91425" marR="91425" marL="91425"/>
                </a:tc>
                <a:tc>
                  <a:txBody>
                    <a:bodyPr/>
                    <a:lstStyle/>
                    <a:p>
                      <a:pPr indent="0" lvl="0" marL="0" rtl="0" algn="l">
                        <a:lnSpc>
                          <a:spcPct val="115000"/>
                        </a:lnSpc>
                        <a:spcBef>
                          <a:spcPts val="0"/>
                        </a:spcBef>
                        <a:spcAft>
                          <a:spcPts val="0"/>
                        </a:spcAft>
                        <a:buNone/>
                      </a:pPr>
                      <a:r>
                        <a:rPr b="1" lang="en" sz="1300"/>
                        <a:t>Closer to 1</a:t>
                      </a:r>
                      <a:endParaRPr b="1" sz="1300"/>
                    </a:p>
                  </a:txBody>
                  <a:tcPr marT="91425" marB="91425" marR="91425" marL="91425"/>
                </a:tc>
              </a:tr>
              <a:tr h="381000">
                <a:tc>
                  <a:txBody>
                    <a:bodyPr/>
                    <a:lstStyle/>
                    <a:p>
                      <a:pPr indent="0" lvl="0" marL="0" rtl="0" algn="l">
                        <a:lnSpc>
                          <a:spcPct val="115000"/>
                        </a:lnSpc>
                        <a:spcBef>
                          <a:spcPts val="0"/>
                        </a:spcBef>
                        <a:spcAft>
                          <a:spcPts val="0"/>
                        </a:spcAft>
                        <a:buNone/>
                      </a:pPr>
                      <a:r>
                        <a:rPr lang="en" sz="1100"/>
                        <a:t>MAPE</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18.74%</a:t>
                      </a:r>
                      <a:endParaRPr sz="1100"/>
                    </a:p>
                  </a:txBody>
                  <a:tcPr marT="91425" marB="91425" marR="91425" marL="91425"/>
                </a:tc>
                <a:tc>
                  <a:txBody>
                    <a:bodyPr/>
                    <a:lstStyle/>
                    <a:p>
                      <a:pPr indent="0" lvl="0" marL="0" rtl="0" algn="l">
                        <a:lnSpc>
                          <a:spcPct val="115000"/>
                        </a:lnSpc>
                        <a:spcBef>
                          <a:spcPts val="0"/>
                        </a:spcBef>
                        <a:spcAft>
                          <a:spcPts val="0"/>
                        </a:spcAft>
                        <a:buNone/>
                      </a:pPr>
                      <a:r>
                        <a:rPr lang="en" sz="1100"/>
                        <a:t>Predictions are off by ~18.7% on average—moderate error for retail forecasting.</a:t>
                      </a:r>
                      <a:endParaRPr sz="1100"/>
                    </a:p>
                  </a:txBody>
                  <a:tcPr marT="91425" marB="91425" marR="91425" marL="91425"/>
                </a:tc>
                <a:tc>
                  <a:txBody>
                    <a:bodyPr/>
                    <a:lstStyle/>
                    <a:p>
                      <a:pPr indent="0" lvl="0" marL="0" rtl="0" algn="l">
                        <a:lnSpc>
                          <a:spcPct val="115000"/>
                        </a:lnSpc>
                        <a:spcBef>
                          <a:spcPts val="0"/>
                        </a:spcBef>
                        <a:spcAft>
                          <a:spcPts val="0"/>
                        </a:spcAft>
                        <a:buNone/>
                      </a:pPr>
                      <a:r>
                        <a:rPr b="1" lang="en" sz="1000"/>
                        <a:t>Lower is Better</a:t>
                      </a:r>
                      <a:endParaRPr b="1" sz="1000"/>
                    </a:p>
                  </a:txBody>
                  <a:tcPr marT="91425" marB="91425" marR="91425" marL="91425"/>
                </a:tc>
              </a:tr>
            </a:tbl>
          </a:graphicData>
        </a:graphic>
      </p:graphicFrame>
      <p:sp>
        <p:nvSpPr>
          <p:cNvPr id="572" name="Google Shape;572;p87"/>
          <p:cNvSpPr txBox="1"/>
          <p:nvPr/>
        </p:nvSpPr>
        <p:spPr>
          <a:xfrm>
            <a:off x="521100" y="703225"/>
            <a:ext cx="66744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Solid baseline</a:t>
            </a:r>
            <a:r>
              <a:rPr lang="en" sz="1100"/>
              <a:t>: The model is capturing a significant portion of the variance in the data </a:t>
            </a:r>
            <a:r>
              <a:rPr b="1" lang="en" sz="1100"/>
              <a:t>(~66.%),</a:t>
            </a:r>
            <a:r>
              <a:rPr lang="en" sz="1100"/>
              <a:t> which is promising without extensive tuning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MAPE within tolerance</a:t>
            </a:r>
            <a:r>
              <a:rPr lang="en" sz="1100"/>
              <a:t>: </a:t>
            </a:r>
            <a:r>
              <a:rPr b="1" lang="en" sz="1100"/>
              <a:t>For business forecasting tasks,</a:t>
            </a:r>
            <a:r>
              <a:rPr lang="en" sz="1100"/>
              <a:t> a MAPE</a:t>
            </a:r>
            <a:r>
              <a:rPr b="1" lang="en" sz="1100"/>
              <a:t> under 20% is often usable</a:t>
            </a:r>
            <a:r>
              <a:rPr lang="en" sz="1100"/>
              <a:t>, but there's room for improvement toward ~12–14% through feature refinement or boosting techniques.</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8"/>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Performance Comparison Training Summary </a:t>
            </a:r>
            <a:endParaRPr>
              <a:solidFill>
                <a:srgbClr val="000000"/>
              </a:solidFill>
            </a:endParaRPr>
          </a:p>
        </p:txBody>
      </p:sp>
      <p:sp>
        <p:nvSpPr>
          <p:cNvPr id="578" name="Google Shape;578;p88"/>
          <p:cNvSpPr txBox="1"/>
          <p:nvPr>
            <p:ph idx="1" type="body"/>
          </p:nvPr>
        </p:nvSpPr>
        <p:spPr>
          <a:xfrm>
            <a:off x="202550" y="861975"/>
            <a:ext cx="8629800" cy="1469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rPr lang="en" sz="1400">
                <a:solidFill>
                  <a:srgbClr val="000000"/>
                </a:solidFill>
              </a:rPr>
              <a:t>Summary of key performance metrics for </a:t>
            </a:r>
            <a:r>
              <a:rPr lang="en" sz="1400">
                <a:solidFill>
                  <a:srgbClr val="000000"/>
                </a:solidFill>
              </a:rPr>
              <a:t>training </a:t>
            </a:r>
            <a:r>
              <a:rPr lang="en" sz="1400">
                <a:solidFill>
                  <a:srgbClr val="000000"/>
                </a:solidFill>
              </a:rPr>
              <a:t>data in tabular format for comparison</a:t>
            </a:r>
            <a:endParaRPr sz="1400">
              <a:solidFill>
                <a:srgbClr val="000000"/>
              </a:solidFill>
            </a:endParaRPr>
          </a:p>
          <a:p>
            <a:pPr indent="-317500" lvl="0" marL="457200" rtl="0" algn="l">
              <a:spcBef>
                <a:spcPts val="1000"/>
              </a:spcBef>
              <a:spcAft>
                <a:spcPts val="0"/>
              </a:spcAft>
              <a:buClr>
                <a:srgbClr val="000000"/>
              </a:buClr>
              <a:buSzPts val="1400"/>
              <a:buChar char="●"/>
            </a:pPr>
            <a:r>
              <a:rPr lang="en" sz="1400">
                <a:solidFill>
                  <a:srgbClr val="000000"/>
                </a:solidFill>
              </a:rPr>
              <a:t>All models perform closely—minimal variance across metrics.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GB Tuned Train shows a marginal increase in error metrics post-tuning, which might call for a revisit of the search space or regularization parameters.</a:t>
            </a:r>
            <a:endParaRPr sz="1400">
              <a:solidFill>
                <a:srgbClr val="000000"/>
              </a:solidFill>
            </a:endParaRPr>
          </a:p>
          <a:p>
            <a:pPr indent="0" lvl="0" marL="0" rtl="0" algn="l">
              <a:lnSpc>
                <a:spcPct val="115000"/>
              </a:lnSpc>
              <a:spcBef>
                <a:spcPts val="1000"/>
              </a:spcBef>
              <a:spcAft>
                <a:spcPts val="0"/>
              </a:spcAft>
              <a:buNone/>
            </a:pPr>
            <a:r>
              <a:t/>
            </a:r>
            <a:endParaRPr sz="1400">
              <a:solidFill>
                <a:srgbClr val="000000"/>
              </a:solidFill>
            </a:endParaRPr>
          </a:p>
          <a:p>
            <a:pPr indent="0" lvl="0" marL="0" rtl="0" algn="l">
              <a:lnSpc>
                <a:spcPct val="115000"/>
              </a:lnSpc>
              <a:spcBef>
                <a:spcPts val="1000"/>
              </a:spcBef>
              <a:spcAft>
                <a:spcPts val="0"/>
              </a:spcAft>
              <a:buSzPts val="1500"/>
              <a:buNone/>
            </a:pPr>
            <a:r>
              <a:t/>
            </a:r>
            <a:endParaRPr i="1" sz="1300">
              <a:solidFill>
                <a:srgbClr val="000000"/>
              </a:solidFill>
            </a:endParaRPr>
          </a:p>
          <a:p>
            <a:pPr indent="0" lvl="0" marL="0" rtl="0" algn="l">
              <a:lnSpc>
                <a:spcPct val="115000"/>
              </a:lnSpc>
              <a:spcBef>
                <a:spcPts val="1000"/>
              </a:spcBef>
              <a:spcAft>
                <a:spcPts val="1000"/>
              </a:spcAft>
              <a:buSzPts val="1500"/>
              <a:buNone/>
            </a:pPr>
            <a:r>
              <a:t/>
            </a:r>
            <a:endParaRPr sz="1400">
              <a:solidFill>
                <a:srgbClr val="000000"/>
              </a:solidFill>
            </a:endParaRPr>
          </a:p>
        </p:txBody>
      </p:sp>
      <p:sp>
        <p:nvSpPr>
          <p:cNvPr id="579" name="Google Shape;579;p88"/>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t/>
            </a:r>
            <a:endParaRPr b="0" i="1" sz="1200" u="none" cap="none" strike="noStrike">
              <a:solidFill>
                <a:srgbClr val="666666"/>
              </a:solidFill>
              <a:latin typeface="Nunito"/>
              <a:ea typeface="Nunito"/>
              <a:cs typeface="Nunito"/>
              <a:sym typeface="Nunito"/>
            </a:endParaRPr>
          </a:p>
        </p:txBody>
      </p:sp>
      <p:graphicFrame>
        <p:nvGraphicFramePr>
          <p:cNvPr id="580" name="Google Shape;580;p88"/>
          <p:cNvGraphicFramePr/>
          <p:nvPr/>
        </p:nvGraphicFramePr>
        <p:xfrm>
          <a:off x="843350" y="2752450"/>
          <a:ext cx="3000000" cy="3000000"/>
        </p:xfrm>
        <a:graphic>
          <a:graphicData uri="http://schemas.openxmlformats.org/drawingml/2006/table">
            <a:tbl>
              <a:tblPr>
                <a:noFill/>
                <a:tableStyleId>{DB5D40BB-10E1-4656-895B-F461E3124D36}</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a:p>
                  </a:txBody>
                  <a:tcPr marT="66675" marB="66675" marR="66675" marL="6667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t>GB Estimator Train</a:t>
                      </a:r>
                      <a:endParaRPr/>
                    </a:p>
                  </a:txBody>
                  <a:tcPr marT="66675" marB="66675" marR="66675" marL="666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GB Tuned Train</a:t>
                      </a:r>
                      <a:endParaRPr/>
                    </a:p>
                  </a:txBody>
                  <a:tcPr marT="66675" marB="66675" marR="66675" marL="666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XGB Estimator Train</a:t>
                      </a:r>
                      <a:endParaRPr/>
                    </a:p>
                  </a:txBody>
                  <a:tcPr marT="66675" marB="66675" marR="66675" marL="666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XGB Tuned Train</a:t>
                      </a:r>
                      <a:endParaRPr/>
                    </a:p>
                  </a:txBody>
                  <a:tcPr marT="66675" marB="66675" marR="66675" marL="666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R-squared</a:t>
                      </a:r>
                      <a:endParaRPr/>
                    </a:p>
                  </a:txBody>
                  <a:tcPr marT="66675" marB="66675" marR="66675" marL="66675" anchor="ctr"/>
                </a:tc>
                <a:tc>
                  <a:txBody>
                    <a:bodyPr/>
                    <a:lstStyle/>
                    <a:p>
                      <a:pPr indent="0" lvl="0" marL="0" rtl="0" algn="l">
                        <a:spcBef>
                          <a:spcPts val="0"/>
                        </a:spcBef>
                        <a:spcAft>
                          <a:spcPts val="0"/>
                        </a:spcAft>
                        <a:buNone/>
                      </a:pPr>
                      <a:r>
                        <a:rPr lang="en"/>
                        <a:t>0.685004</a:t>
                      </a:r>
                      <a:endParaRPr/>
                    </a:p>
                  </a:txBody>
                  <a:tcPr marT="66675" marB="66675" marR="66675" marL="6667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0.684405</a:t>
                      </a:r>
                      <a:endParaRPr/>
                    </a:p>
                  </a:txBody>
                  <a:tcPr marT="66675" marB="66675" marR="66675" marL="6667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0.685033</a:t>
                      </a:r>
                      <a:endParaRPr/>
                    </a:p>
                  </a:txBody>
                  <a:tcPr marT="66675" marB="66675" marR="66675" marL="6667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0.684850</a:t>
                      </a:r>
                      <a:endParaRPr/>
                    </a:p>
                  </a:txBody>
                  <a:tcPr marT="66675" marB="66675" marR="66675" marL="6667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
                        <a:t>Adj. R-squared</a:t>
                      </a:r>
                      <a:endParaRPr/>
                    </a:p>
                  </a:txBody>
                  <a:tcPr marT="66675" marB="66675" marR="66675" marL="66675" anchor="ctr"/>
                </a:tc>
                <a:tc>
                  <a:txBody>
                    <a:bodyPr/>
                    <a:lstStyle/>
                    <a:p>
                      <a:pPr indent="0" lvl="0" marL="0" rtl="0" algn="l">
                        <a:spcBef>
                          <a:spcPts val="0"/>
                        </a:spcBef>
                        <a:spcAft>
                          <a:spcPts val="0"/>
                        </a:spcAft>
                        <a:buNone/>
                      </a:pPr>
                      <a:r>
                        <a:rPr lang="en"/>
                        <a:t>0.684489</a:t>
                      </a:r>
                      <a:endParaRPr/>
                    </a:p>
                  </a:txBody>
                  <a:tcPr marT="66675" marB="66675" marR="66675" marL="66675"/>
                </a:tc>
                <a:tc>
                  <a:txBody>
                    <a:bodyPr/>
                    <a:lstStyle/>
                    <a:p>
                      <a:pPr indent="0" lvl="0" marL="0" rtl="0" algn="l">
                        <a:spcBef>
                          <a:spcPts val="0"/>
                        </a:spcBef>
                        <a:spcAft>
                          <a:spcPts val="0"/>
                        </a:spcAft>
                        <a:buNone/>
                      </a:pPr>
                      <a:r>
                        <a:rPr lang="en"/>
                        <a:t>0.683890</a:t>
                      </a:r>
                      <a:endParaRPr/>
                    </a:p>
                  </a:txBody>
                  <a:tcPr marT="66675" marB="66675" marR="66675" marL="66675"/>
                </a:tc>
                <a:tc>
                  <a:txBody>
                    <a:bodyPr/>
                    <a:lstStyle/>
                    <a:p>
                      <a:pPr indent="0" lvl="0" marL="0" rtl="0" algn="l">
                        <a:spcBef>
                          <a:spcPts val="0"/>
                        </a:spcBef>
                        <a:spcAft>
                          <a:spcPts val="0"/>
                        </a:spcAft>
                        <a:buNone/>
                      </a:pPr>
                      <a:r>
                        <a:rPr lang="en"/>
                        <a:t>0.684519</a:t>
                      </a:r>
                      <a:endParaRPr/>
                    </a:p>
                  </a:txBody>
                  <a:tcPr marT="66675" marB="66675" marR="66675" marL="66675"/>
                </a:tc>
                <a:tc>
                  <a:txBody>
                    <a:bodyPr/>
                    <a:lstStyle/>
                    <a:p>
                      <a:pPr indent="0" lvl="0" marL="0" rtl="0" algn="l">
                        <a:spcBef>
                          <a:spcPts val="0"/>
                        </a:spcBef>
                        <a:spcAft>
                          <a:spcPts val="0"/>
                        </a:spcAft>
                        <a:buNone/>
                      </a:pPr>
                      <a:r>
                        <a:rPr lang="en"/>
                        <a:t>0.684335</a:t>
                      </a:r>
                      <a:endParaRPr/>
                    </a:p>
                  </a:txBody>
                  <a:tcPr marT="66675" marB="66675" marR="66675" marL="66675"/>
                </a:tc>
              </a:tr>
              <a:tr h="381000">
                <a:tc>
                  <a:txBody>
                    <a:bodyPr/>
                    <a:lstStyle/>
                    <a:p>
                      <a:pPr indent="0" lvl="0" marL="0" rtl="0" algn="l">
                        <a:spcBef>
                          <a:spcPts val="0"/>
                        </a:spcBef>
                        <a:spcAft>
                          <a:spcPts val="0"/>
                        </a:spcAft>
                        <a:buNone/>
                      </a:pPr>
                      <a:r>
                        <a:rPr lang="en"/>
                        <a:t>MAPE</a:t>
                      </a:r>
                      <a:endParaRPr/>
                    </a:p>
                  </a:txBody>
                  <a:tcPr marT="66675" marB="66675" marR="66675" marL="66675" anchor="ctr"/>
                </a:tc>
                <a:tc>
                  <a:txBody>
                    <a:bodyPr/>
                    <a:lstStyle/>
                    <a:p>
                      <a:pPr indent="0" lvl="0" marL="0" rtl="0" algn="l">
                        <a:spcBef>
                          <a:spcPts val="0"/>
                        </a:spcBef>
                        <a:spcAft>
                          <a:spcPts val="0"/>
                        </a:spcAft>
                        <a:buNone/>
                      </a:pPr>
                      <a:r>
                        <a:rPr lang="en"/>
                        <a:t>0.165730</a:t>
                      </a:r>
                      <a:endParaRPr/>
                    </a:p>
                  </a:txBody>
                  <a:tcPr marT="66675" marB="66675" marR="66675" marL="66675"/>
                </a:tc>
                <a:tc>
                  <a:txBody>
                    <a:bodyPr/>
                    <a:lstStyle/>
                    <a:p>
                      <a:pPr indent="0" lvl="0" marL="0" rtl="0" algn="l">
                        <a:spcBef>
                          <a:spcPts val="0"/>
                        </a:spcBef>
                        <a:spcAft>
                          <a:spcPts val="0"/>
                        </a:spcAft>
                        <a:buNone/>
                      </a:pPr>
                      <a:r>
                        <a:rPr lang="en"/>
                        <a:t>0.166445</a:t>
                      </a:r>
                      <a:endParaRPr/>
                    </a:p>
                  </a:txBody>
                  <a:tcPr marT="66675" marB="66675" marR="66675" marL="66675"/>
                </a:tc>
                <a:tc>
                  <a:txBody>
                    <a:bodyPr/>
                    <a:lstStyle/>
                    <a:p>
                      <a:pPr indent="0" lvl="0" marL="0" rtl="0" algn="l">
                        <a:spcBef>
                          <a:spcPts val="0"/>
                        </a:spcBef>
                        <a:spcAft>
                          <a:spcPts val="0"/>
                        </a:spcAft>
                        <a:buNone/>
                      </a:pPr>
                      <a:r>
                        <a:rPr lang="en"/>
                        <a:t>0.165690</a:t>
                      </a:r>
                      <a:endParaRPr/>
                    </a:p>
                  </a:txBody>
                  <a:tcPr marT="66675" marB="66675" marR="66675" marL="66675"/>
                </a:tc>
                <a:tc>
                  <a:txBody>
                    <a:bodyPr/>
                    <a:lstStyle/>
                    <a:p>
                      <a:pPr indent="0" lvl="0" marL="0" rtl="0" algn="l">
                        <a:spcBef>
                          <a:spcPts val="0"/>
                        </a:spcBef>
                        <a:spcAft>
                          <a:spcPts val="0"/>
                        </a:spcAft>
                        <a:buNone/>
                      </a:pPr>
                      <a:r>
                        <a:rPr lang="en"/>
                        <a:t>0.16557</a:t>
                      </a:r>
                      <a:endParaRPr/>
                    </a:p>
                  </a:txBody>
                  <a:tcPr marT="66675" marB="66675" marR="66675" marL="6667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9"/>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Model Performance Comparison Test Summary </a:t>
            </a:r>
            <a:endParaRPr>
              <a:solidFill>
                <a:srgbClr val="000000"/>
              </a:solidFill>
            </a:endParaRPr>
          </a:p>
        </p:txBody>
      </p:sp>
      <p:sp>
        <p:nvSpPr>
          <p:cNvPr id="586" name="Google Shape;586;p89"/>
          <p:cNvSpPr txBox="1"/>
          <p:nvPr>
            <p:ph idx="1" type="body"/>
          </p:nvPr>
        </p:nvSpPr>
        <p:spPr>
          <a:xfrm>
            <a:off x="202550" y="861975"/>
            <a:ext cx="8629800" cy="1266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rPr lang="en" sz="1400">
                <a:solidFill>
                  <a:srgbClr val="000000"/>
                </a:solidFill>
              </a:rPr>
              <a:t>Summary of key performance metrics for training data in tabular format for comparison</a:t>
            </a:r>
            <a:endParaRPr sz="1400">
              <a:solidFill>
                <a:srgbClr val="000000"/>
              </a:solidFill>
            </a:endParaRPr>
          </a:p>
          <a:p>
            <a:pPr indent="-311150" lvl="0" marL="457200" rtl="0" algn="l">
              <a:spcBef>
                <a:spcPts val="1000"/>
              </a:spcBef>
              <a:spcAft>
                <a:spcPts val="0"/>
              </a:spcAft>
              <a:buClr>
                <a:srgbClr val="000000"/>
              </a:buClr>
              <a:buSzPts val="1300"/>
              <a:buFont typeface="Arial"/>
              <a:buChar char="●"/>
            </a:pPr>
            <a:r>
              <a:rPr b="1" lang="en" sz="1300">
                <a:solidFill>
                  <a:srgbClr val="000000"/>
                </a:solidFill>
                <a:latin typeface="Arial"/>
                <a:ea typeface="Arial"/>
                <a:cs typeface="Arial"/>
                <a:sym typeface="Arial"/>
              </a:rPr>
              <a:t>GB Tuned Test</a:t>
            </a:r>
            <a:r>
              <a:rPr lang="en" sz="1300">
                <a:solidFill>
                  <a:srgbClr val="000000"/>
                </a:solidFill>
                <a:latin typeface="Arial"/>
                <a:ea typeface="Arial"/>
                <a:cs typeface="Arial"/>
                <a:sym typeface="Arial"/>
              </a:rPr>
              <a:t> edges out the others slightly on RMSE and R², suggesting minimal but real benefit from tuning.</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Across the board, performance differences are slim—indicating consistent generalization.</a:t>
            </a:r>
            <a:endParaRPr sz="1300">
              <a:solidFill>
                <a:srgbClr val="000000"/>
              </a:solidFill>
              <a:latin typeface="Arial"/>
              <a:ea typeface="Arial"/>
              <a:cs typeface="Arial"/>
              <a:sym typeface="Arial"/>
            </a:endParaRPr>
          </a:p>
          <a:p>
            <a:pPr indent="0" lvl="0" marL="0" rtl="0" algn="l">
              <a:lnSpc>
                <a:spcPct val="115000"/>
              </a:lnSpc>
              <a:spcBef>
                <a:spcPts val="1000"/>
              </a:spcBef>
              <a:spcAft>
                <a:spcPts val="0"/>
              </a:spcAft>
              <a:buNone/>
            </a:pPr>
            <a:r>
              <a:t/>
            </a:r>
            <a:endParaRPr sz="1400">
              <a:solidFill>
                <a:srgbClr val="000000"/>
              </a:solidFill>
            </a:endParaRPr>
          </a:p>
          <a:p>
            <a:pPr indent="0" lvl="0" marL="0" rtl="0" algn="l">
              <a:lnSpc>
                <a:spcPct val="115000"/>
              </a:lnSpc>
              <a:spcBef>
                <a:spcPts val="1000"/>
              </a:spcBef>
              <a:spcAft>
                <a:spcPts val="0"/>
              </a:spcAft>
              <a:buSzPts val="1500"/>
              <a:buNone/>
            </a:pPr>
            <a:r>
              <a:t/>
            </a:r>
            <a:endParaRPr i="1" sz="1300">
              <a:solidFill>
                <a:srgbClr val="000000"/>
              </a:solidFill>
            </a:endParaRPr>
          </a:p>
          <a:p>
            <a:pPr indent="0" lvl="0" marL="0" rtl="0" algn="l">
              <a:lnSpc>
                <a:spcPct val="115000"/>
              </a:lnSpc>
              <a:spcBef>
                <a:spcPts val="1000"/>
              </a:spcBef>
              <a:spcAft>
                <a:spcPts val="1000"/>
              </a:spcAft>
              <a:buSzPts val="1500"/>
              <a:buNone/>
            </a:pPr>
            <a:r>
              <a:t/>
            </a:r>
            <a:endParaRPr sz="1400">
              <a:solidFill>
                <a:srgbClr val="000000"/>
              </a:solidFill>
            </a:endParaRPr>
          </a:p>
        </p:txBody>
      </p:sp>
      <p:sp>
        <p:nvSpPr>
          <p:cNvPr id="587" name="Google Shape;587;p89"/>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t/>
            </a:r>
            <a:endParaRPr b="0" i="1" sz="1200" u="none" cap="none" strike="noStrike">
              <a:solidFill>
                <a:srgbClr val="666666"/>
              </a:solidFill>
              <a:latin typeface="Nunito"/>
              <a:ea typeface="Nunito"/>
              <a:cs typeface="Nunito"/>
              <a:sym typeface="Nunito"/>
            </a:endParaRPr>
          </a:p>
        </p:txBody>
      </p:sp>
      <p:graphicFrame>
        <p:nvGraphicFramePr>
          <p:cNvPr id="588" name="Google Shape;588;p89"/>
          <p:cNvGraphicFramePr/>
          <p:nvPr/>
        </p:nvGraphicFramePr>
        <p:xfrm>
          <a:off x="801325" y="2759450"/>
          <a:ext cx="3000000" cy="3000000"/>
        </p:xfrm>
        <a:graphic>
          <a:graphicData uri="http://schemas.openxmlformats.org/drawingml/2006/table">
            <a:tbl>
              <a:tblPr>
                <a:noFill/>
                <a:tableStyleId>{DB5D40BB-10E1-4656-895B-F461E3124D36}</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GB Estimator Test</a:t>
                      </a:r>
                      <a:endParaRPr/>
                    </a:p>
                  </a:txBody>
                  <a:tcPr marT="66675" marB="66675" marR="66675" marL="66675"/>
                </a:tc>
                <a:tc>
                  <a:txBody>
                    <a:bodyPr/>
                    <a:lstStyle/>
                    <a:p>
                      <a:pPr indent="0" lvl="0" marL="0" rtl="0" algn="l">
                        <a:spcBef>
                          <a:spcPts val="0"/>
                        </a:spcBef>
                        <a:spcAft>
                          <a:spcPts val="0"/>
                        </a:spcAft>
                        <a:buNone/>
                      </a:pPr>
                      <a:r>
                        <a:rPr lang="en"/>
                        <a:t>GB Tuned Test</a:t>
                      </a:r>
                      <a:endParaRPr/>
                    </a:p>
                  </a:txBody>
                  <a:tcPr marT="66675" marB="66675" marR="66675" marL="66675"/>
                </a:tc>
                <a:tc>
                  <a:txBody>
                    <a:bodyPr/>
                    <a:lstStyle/>
                    <a:p>
                      <a:pPr indent="0" lvl="0" marL="0" rtl="0" algn="l">
                        <a:spcBef>
                          <a:spcPts val="0"/>
                        </a:spcBef>
                        <a:spcAft>
                          <a:spcPts val="0"/>
                        </a:spcAft>
                        <a:buNone/>
                      </a:pPr>
                      <a:r>
                        <a:rPr lang="en"/>
                        <a:t>XGB Estimator Test</a:t>
                      </a:r>
                      <a:endParaRPr/>
                    </a:p>
                  </a:txBody>
                  <a:tcPr marT="66675" marB="66675" marR="66675" marL="66675"/>
                </a:tc>
                <a:tc>
                  <a:txBody>
                    <a:bodyPr/>
                    <a:lstStyle/>
                    <a:p>
                      <a:pPr indent="0" lvl="0" marL="0" rtl="0" algn="l">
                        <a:spcBef>
                          <a:spcPts val="0"/>
                        </a:spcBef>
                        <a:spcAft>
                          <a:spcPts val="0"/>
                        </a:spcAft>
                        <a:buNone/>
                      </a:pPr>
                      <a:r>
                        <a:rPr lang="en"/>
                        <a:t>XGB Tuned Test</a:t>
                      </a:r>
                      <a:endParaRPr/>
                    </a:p>
                  </a:txBody>
                  <a:tcPr marT="66675" marB="66675" marR="66675" marL="66675"/>
                </a:tc>
              </a:tr>
              <a:tr h="381000">
                <a:tc>
                  <a:txBody>
                    <a:bodyPr/>
                    <a:lstStyle/>
                    <a:p>
                      <a:pPr indent="0" lvl="0" marL="0" rtl="0" algn="l">
                        <a:spcBef>
                          <a:spcPts val="0"/>
                        </a:spcBef>
                        <a:spcAft>
                          <a:spcPts val="0"/>
                        </a:spcAft>
                        <a:buNone/>
                      </a:pPr>
                      <a:r>
                        <a:rPr lang="en"/>
                        <a:t>R-squared</a:t>
                      </a:r>
                      <a:endParaRPr/>
                    </a:p>
                  </a:txBody>
                  <a:tcPr marT="66675" marB="66675" marR="66675" marL="66675" anchor="ctr"/>
                </a:tc>
                <a:tc>
                  <a:txBody>
                    <a:bodyPr/>
                    <a:lstStyle/>
                    <a:p>
                      <a:pPr indent="0" lvl="0" marL="0" rtl="0" algn="l">
                        <a:spcBef>
                          <a:spcPts val="0"/>
                        </a:spcBef>
                        <a:spcAft>
                          <a:spcPts val="0"/>
                        </a:spcAft>
                        <a:buNone/>
                      </a:pPr>
                      <a:r>
                        <a:rPr lang="en"/>
                        <a:t>0.668515</a:t>
                      </a:r>
                      <a:endParaRPr/>
                    </a:p>
                  </a:txBody>
                  <a:tcPr marT="66675" marB="66675" marR="66675" marL="66675"/>
                </a:tc>
                <a:tc>
                  <a:txBody>
                    <a:bodyPr/>
                    <a:lstStyle/>
                    <a:p>
                      <a:pPr indent="0" lvl="0" marL="0" rtl="0" algn="l">
                        <a:spcBef>
                          <a:spcPts val="0"/>
                        </a:spcBef>
                        <a:spcAft>
                          <a:spcPts val="0"/>
                        </a:spcAft>
                        <a:buNone/>
                      </a:pPr>
                      <a:r>
                        <a:rPr lang="en"/>
                        <a:t>0.668958</a:t>
                      </a:r>
                      <a:endParaRPr/>
                    </a:p>
                  </a:txBody>
                  <a:tcPr marT="66675" marB="66675" marR="66675" marL="66675"/>
                </a:tc>
                <a:tc>
                  <a:txBody>
                    <a:bodyPr/>
                    <a:lstStyle/>
                    <a:p>
                      <a:pPr indent="0" lvl="0" marL="0" rtl="0" algn="l">
                        <a:spcBef>
                          <a:spcPts val="0"/>
                        </a:spcBef>
                        <a:spcAft>
                          <a:spcPts val="0"/>
                        </a:spcAft>
                        <a:buNone/>
                      </a:pPr>
                      <a:r>
                        <a:rPr lang="en"/>
                        <a:t>0.668482</a:t>
                      </a:r>
                      <a:endParaRPr/>
                    </a:p>
                  </a:txBody>
                  <a:tcPr marT="66675" marB="66675" marR="66675" marL="66675"/>
                </a:tc>
                <a:tc>
                  <a:txBody>
                    <a:bodyPr/>
                    <a:lstStyle/>
                    <a:p>
                      <a:pPr indent="0" lvl="0" marL="0" rtl="0" algn="l">
                        <a:spcBef>
                          <a:spcPts val="0"/>
                        </a:spcBef>
                        <a:spcAft>
                          <a:spcPts val="0"/>
                        </a:spcAft>
                        <a:buNone/>
                      </a:pPr>
                      <a:r>
                        <a:rPr lang="en"/>
                        <a:t>0.668005</a:t>
                      </a:r>
                      <a:endParaRPr/>
                    </a:p>
                  </a:txBody>
                  <a:tcPr marT="66675" marB="66675" marR="66675" marL="66675"/>
                </a:tc>
              </a:tr>
              <a:tr h="381000">
                <a:tc>
                  <a:txBody>
                    <a:bodyPr/>
                    <a:lstStyle/>
                    <a:p>
                      <a:pPr indent="0" lvl="0" marL="0" rtl="0" algn="l">
                        <a:spcBef>
                          <a:spcPts val="0"/>
                        </a:spcBef>
                        <a:spcAft>
                          <a:spcPts val="0"/>
                        </a:spcAft>
                        <a:buNone/>
                      </a:pPr>
                      <a:r>
                        <a:rPr lang="en"/>
                        <a:t>Adj. R-squared</a:t>
                      </a:r>
                      <a:endParaRPr/>
                    </a:p>
                  </a:txBody>
                  <a:tcPr marT="66675" marB="66675" marR="66675" marL="66675" anchor="ctr"/>
                </a:tc>
                <a:tc>
                  <a:txBody>
                    <a:bodyPr/>
                    <a:lstStyle/>
                    <a:p>
                      <a:pPr indent="0" lvl="0" marL="0" rtl="0" algn="l">
                        <a:spcBef>
                          <a:spcPts val="0"/>
                        </a:spcBef>
                        <a:spcAft>
                          <a:spcPts val="0"/>
                        </a:spcAft>
                        <a:buNone/>
                      </a:pPr>
                      <a:r>
                        <a:rPr lang="en"/>
                        <a:t>0.667249</a:t>
                      </a:r>
                      <a:endParaRPr/>
                    </a:p>
                  </a:txBody>
                  <a:tcPr marT="66675" marB="66675" marR="66675" marL="66675"/>
                </a:tc>
                <a:tc>
                  <a:txBody>
                    <a:bodyPr/>
                    <a:lstStyle/>
                    <a:p>
                      <a:pPr indent="0" lvl="0" marL="0" rtl="0" algn="l">
                        <a:spcBef>
                          <a:spcPts val="0"/>
                        </a:spcBef>
                        <a:spcAft>
                          <a:spcPts val="0"/>
                        </a:spcAft>
                        <a:buNone/>
                      </a:pPr>
                      <a:r>
                        <a:rPr lang="en"/>
                        <a:t>0.667693</a:t>
                      </a:r>
                      <a:endParaRPr/>
                    </a:p>
                  </a:txBody>
                  <a:tcPr marT="66675" marB="66675" marR="66675" marL="66675"/>
                </a:tc>
                <a:tc>
                  <a:txBody>
                    <a:bodyPr/>
                    <a:lstStyle/>
                    <a:p>
                      <a:pPr indent="0" lvl="0" marL="0" rtl="0" algn="l">
                        <a:spcBef>
                          <a:spcPts val="0"/>
                        </a:spcBef>
                        <a:spcAft>
                          <a:spcPts val="0"/>
                        </a:spcAft>
                        <a:buNone/>
                      </a:pPr>
                      <a:r>
                        <a:rPr lang="en"/>
                        <a:t>0.667215</a:t>
                      </a:r>
                      <a:endParaRPr/>
                    </a:p>
                  </a:txBody>
                  <a:tcPr marT="66675" marB="66675" marR="66675" marL="66675"/>
                </a:tc>
                <a:tc>
                  <a:txBody>
                    <a:bodyPr/>
                    <a:lstStyle/>
                    <a:p>
                      <a:pPr indent="0" lvl="0" marL="0" rtl="0" algn="l">
                        <a:spcBef>
                          <a:spcPts val="0"/>
                        </a:spcBef>
                        <a:spcAft>
                          <a:spcPts val="0"/>
                        </a:spcAft>
                        <a:buNone/>
                      </a:pPr>
                      <a:r>
                        <a:rPr lang="en"/>
                        <a:t>0.666737</a:t>
                      </a:r>
                      <a:endParaRPr/>
                    </a:p>
                  </a:txBody>
                  <a:tcPr marT="66675" marB="66675" marR="66675" marL="66675"/>
                </a:tc>
              </a:tr>
              <a:tr h="381000">
                <a:tc>
                  <a:txBody>
                    <a:bodyPr/>
                    <a:lstStyle/>
                    <a:p>
                      <a:pPr indent="0" lvl="0" marL="0" rtl="0" algn="l">
                        <a:spcBef>
                          <a:spcPts val="0"/>
                        </a:spcBef>
                        <a:spcAft>
                          <a:spcPts val="0"/>
                        </a:spcAft>
                        <a:buNone/>
                      </a:pPr>
                      <a:r>
                        <a:rPr lang="en"/>
                        <a:t>MAPE</a:t>
                      </a:r>
                      <a:endParaRPr/>
                    </a:p>
                  </a:txBody>
                  <a:tcPr marT="66675" marB="66675" marR="66675" marL="66675" anchor="ctr"/>
                </a:tc>
                <a:tc>
                  <a:txBody>
                    <a:bodyPr/>
                    <a:lstStyle/>
                    <a:p>
                      <a:pPr indent="0" lvl="0" marL="0" rtl="0" algn="l">
                        <a:spcBef>
                          <a:spcPts val="0"/>
                        </a:spcBef>
                        <a:spcAft>
                          <a:spcPts val="0"/>
                        </a:spcAft>
                        <a:buNone/>
                      </a:pPr>
                      <a:r>
                        <a:rPr lang="en"/>
                        <a:t>0.187447</a:t>
                      </a:r>
                      <a:endParaRPr/>
                    </a:p>
                  </a:txBody>
                  <a:tcPr marT="66675" marB="66675" marR="66675" marL="66675"/>
                </a:tc>
                <a:tc>
                  <a:txBody>
                    <a:bodyPr/>
                    <a:lstStyle/>
                    <a:p>
                      <a:pPr indent="0" lvl="0" marL="0" rtl="0" algn="l">
                        <a:spcBef>
                          <a:spcPts val="0"/>
                        </a:spcBef>
                        <a:spcAft>
                          <a:spcPts val="0"/>
                        </a:spcAft>
                        <a:buNone/>
                      </a:pPr>
                      <a:r>
                        <a:rPr lang="en"/>
                        <a:t>0.188043</a:t>
                      </a:r>
                      <a:endParaRPr/>
                    </a:p>
                  </a:txBody>
                  <a:tcPr marT="66675" marB="66675" marR="66675" marL="66675"/>
                </a:tc>
                <a:tc>
                  <a:txBody>
                    <a:bodyPr/>
                    <a:lstStyle/>
                    <a:p>
                      <a:pPr indent="0" lvl="0" marL="0" rtl="0" algn="l">
                        <a:spcBef>
                          <a:spcPts val="0"/>
                        </a:spcBef>
                        <a:spcAft>
                          <a:spcPts val="0"/>
                        </a:spcAft>
                        <a:buNone/>
                      </a:pPr>
                      <a:r>
                        <a:rPr lang="en"/>
                        <a:t>0.187421</a:t>
                      </a:r>
                      <a:endParaRPr/>
                    </a:p>
                  </a:txBody>
                  <a:tcPr marT="66675" marB="66675" marR="66675" marL="66675"/>
                </a:tc>
                <a:tc>
                  <a:txBody>
                    <a:bodyPr/>
                    <a:lstStyle/>
                    <a:p>
                      <a:pPr indent="0" lvl="0" marL="0" rtl="0" algn="l">
                        <a:spcBef>
                          <a:spcPts val="0"/>
                        </a:spcBef>
                        <a:spcAft>
                          <a:spcPts val="0"/>
                        </a:spcAft>
                        <a:buNone/>
                      </a:pPr>
                      <a:r>
                        <a:rPr lang="en"/>
                        <a:t>0.187424</a:t>
                      </a:r>
                      <a:endParaRPr/>
                    </a:p>
                  </a:txBody>
                  <a:tcPr marT="66675" marB="66675" marR="66675" marL="6667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0"/>
          <p:cNvSpPr txBox="1"/>
          <p:nvPr>
            <p:ph type="title"/>
          </p:nvPr>
        </p:nvSpPr>
        <p:spPr>
          <a:xfrm>
            <a:off x="202550" y="18952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Deployment Frontend API</a:t>
            </a:r>
            <a:endParaRPr>
              <a:solidFill>
                <a:srgbClr val="000000"/>
              </a:solidFill>
            </a:endParaRPr>
          </a:p>
        </p:txBody>
      </p:sp>
      <p:sp>
        <p:nvSpPr>
          <p:cNvPr id="594" name="Google Shape;594;p90"/>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t/>
            </a:r>
            <a:endParaRPr b="0" i="1" sz="1200" u="none" cap="none" strike="noStrike">
              <a:solidFill>
                <a:srgbClr val="666666"/>
              </a:solidFill>
              <a:latin typeface="Nunito"/>
              <a:ea typeface="Nunito"/>
              <a:cs typeface="Nunito"/>
              <a:sym typeface="Nunito"/>
            </a:endParaRPr>
          </a:p>
        </p:txBody>
      </p:sp>
      <p:pic>
        <p:nvPicPr>
          <p:cNvPr id="595" name="Google Shape;595;p90" title="Screenshot 2025-08-10 at 9.13.27 PM.png"/>
          <p:cNvPicPr preferRelativeResize="0"/>
          <p:nvPr/>
        </p:nvPicPr>
        <p:blipFill>
          <a:blip r:embed="rId3">
            <a:alphaModFix/>
          </a:blip>
          <a:stretch>
            <a:fillRect/>
          </a:stretch>
        </p:blipFill>
        <p:spPr>
          <a:xfrm>
            <a:off x="299475" y="762225"/>
            <a:ext cx="3056200" cy="4225225"/>
          </a:xfrm>
          <a:prstGeom prst="rect">
            <a:avLst/>
          </a:prstGeom>
          <a:noFill/>
          <a:ln>
            <a:noFill/>
          </a:ln>
        </p:spPr>
      </p:pic>
      <p:sp>
        <p:nvSpPr>
          <p:cNvPr id="596" name="Google Shape;596;p90"/>
          <p:cNvSpPr txBox="1"/>
          <p:nvPr/>
        </p:nvSpPr>
        <p:spPr>
          <a:xfrm>
            <a:off x="4238150" y="951375"/>
            <a:ext cx="3992700" cy="38382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Nunito"/>
              <a:buChar char="●"/>
            </a:pPr>
            <a:r>
              <a:rPr lang="en" sz="1500">
                <a:solidFill>
                  <a:schemeClr val="dk1"/>
                </a:solidFill>
                <a:latin typeface="Nunito"/>
                <a:ea typeface="Nunito"/>
                <a:cs typeface="Nunito"/>
                <a:sym typeface="Nunito"/>
              </a:rPr>
              <a:t>The Frontend application is hosted on </a:t>
            </a:r>
            <a:r>
              <a:rPr b="1" lang="en" sz="1500">
                <a:solidFill>
                  <a:schemeClr val="dk1"/>
                </a:solidFill>
                <a:latin typeface="Nunito"/>
                <a:ea typeface="Nunito"/>
                <a:cs typeface="Nunito"/>
                <a:sym typeface="Nunito"/>
              </a:rPr>
              <a:t>Hugging Face</a:t>
            </a:r>
            <a:endParaRPr b="1" sz="1500">
              <a:solidFill>
                <a:schemeClr val="dk1"/>
              </a:solidFill>
              <a:latin typeface="Nunito"/>
              <a:ea typeface="Nunito"/>
              <a:cs typeface="Nunito"/>
              <a:sym typeface="Nunito"/>
            </a:endParaRPr>
          </a:p>
          <a:p>
            <a:pPr indent="0" lvl="0" marL="457200" rtl="0" algn="l">
              <a:lnSpc>
                <a:spcPct val="115000"/>
              </a:lnSpc>
              <a:spcBef>
                <a:spcPts val="0"/>
              </a:spcBef>
              <a:spcAft>
                <a:spcPts val="0"/>
              </a:spcAft>
              <a:buNone/>
            </a:pPr>
            <a:r>
              <a:t/>
            </a:r>
            <a:endParaRPr sz="1500">
              <a:solidFill>
                <a:schemeClr val="dk1"/>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The frontend user Interface allows the user to select different features to make forecast prediction.</a:t>
            </a:r>
            <a:endParaRPr sz="1500">
              <a:solidFill>
                <a:schemeClr val="dk2"/>
              </a:solidFill>
              <a:latin typeface="Nunito"/>
              <a:ea typeface="Nunito"/>
              <a:cs typeface="Nunito"/>
              <a:sym typeface="Nunito"/>
            </a:endParaRPr>
          </a:p>
          <a:p>
            <a:pPr indent="0" lvl="0" marL="457200" rtl="0" algn="l">
              <a:spcBef>
                <a:spcPts val="0"/>
              </a:spcBef>
              <a:spcAft>
                <a:spcPts val="0"/>
              </a:spcAft>
              <a:buNone/>
            </a:pPr>
            <a:r>
              <a:t/>
            </a:r>
            <a:endParaRPr sz="1500">
              <a:solidFill>
                <a:schemeClr val="dk2"/>
              </a:solidFill>
              <a:latin typeface="Nunito"/>
              <a:ea typeface="Nunito"/>
              <a:cs typeface="Nunito"/>
              <a:sym typeface="Nunito"/>
            </a:endParaRPr>
          </a:p>
          <a:p>
            <a:pPr indent="-323850" lvl="0" marL="457200" rtl="0" algn="l">
              <a:spcBef>
                <a:spcPts val="0"/>
              </a:spcBef>
              <a:spcAft>
                <a:spcPts val="0"/>
              </a:spcAft>
              <a:buClr>
                <a:schemeClr val="dk2"/>
              </a:buClr>
              <a:buSzPts val="1500"/>
              <a:buFont typeface="Nunito"/>
              <a:buChar char="●"/>
            </a:pPr>
            <a:r>
              <a:rPr lang="en" sz="1500">
                <a:solidFill>
                  <a:schemeClr val="dk2"/>
                </a:solidFill>
                <a:latin typeface="Nunito"/>
                <a:ea typeface="Nunito"/>
                <a:cs typeface="Nunito"/>
                <a:sym typeface="Nunito"/>
              </a:rPr>
              <a:t>After choosing options and clicking on Predict. The revenue forecast is displayed on screen to the user</a:t>
            </a:r>
            <a:endParaRPr sz="1500">
              <a:solidFill>
                <a:schemeClr val="dk2"/>
              </a:solidFill>
              <a:latin typeface="Nunito"/>
              <a:ea typeface="Nunito"/>
              <a:cs typeface="Nunito"/>
              <a:sym typeface="Nunito"/>
            </a:endParaRPr>
          </a:p>
          <a:p>
            <a:pPr indent="0" lvl="0" marL="0" rtl="0" algn="l">
              <a:spcBef>
                <a:spcPts val="0"/>
              </a:spcBef>
              <a:spcAft>
                <a:spcPts val="0"/>
              </a:spcAft>
              <a:buNone/>
            </a:pPr>
            <a:r>
              <a:t/>
            </a:r>
            <a:endParaRPr sz="1500">
              <a:solidFill>
                <a:schemeClr val="dk2"/>
              </a:solidFill>
              <a:latin typeface="Nunito"/>
              <a:ea typeface="Nunito"/>
              <a:cs typeface="Nunito"/>
              <a:sym typeface="Nunito"/>
            </a:endParaRPr>
          </a:p>
          <a:p>
            <a:pPr indent="-317500" lvl="0" marL="457200" rtl="0" algn="l">
              <a:lnSpc>
                <a:spcPct val="115000"/>
              </a:lnSpc>
              <a:spcBef>
                <a:spcPts val="0"/>
              </a:spcBef>
              <a:spcAft>
                <a:spcPts val="0"/>
              </a:spcAft>
              <a:buClr>
                <a:schemeClr val="dk1"/>
              </a:buClr>
              <a:buSzPts val="1400"/>
              <a:buFont typeface="Nunito"/>
              <a:buChar char="●"/>
            </a:pPr>
            <a:r>
              <a:rPr lang="en" u="sng">
                <a:solidFill>
                  <a:schemeClr val="hlink"/>
                </a:solidFill>
                <a:latin typeface="Nunito"/>
                <a:ea typeface="Nunito"/>
                <a:cs typeface="Nunito"/>
                <a:sym typeface="Nunito"/>
                <a:hlinkClick r:id="rId4"/>
              </a:rPr>
              <a:t>Frontend Deployment </a:t>
            </a:r>
            <a:endParaRPr sz="15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t/>
            </a:r>
            <a:endParaRPr sz="15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t/>
            </a:r>
            <a:endParaRPr sz="1500">
              <a:solidFill>
                <a:schemeClr val="dk2"/>
              </a:solidFill>
              <a:latin typeface="Nunito"/>
              <a:ea typeface="Nunito"/>
              <a:cs typeface="Nunito"/>
              <a:sym typeface="Nunito"/>
            </a:endParaRPr>
          </a:p>
          <a:p>
            <a:pPr indent="0" lvl="0" marL="0" rtl="0" algn="l">
              <a:lnSpc>
                <a:spcPct val="115000"/>
              </a:lnSpc>
              <a:spcBef>
                <a:spcPts val="0"/>
              </a:spcBef>
              <a:spcAft>
                <a:spcPts val="0"/>
              </a:spcAft>
              <a:buNone/>
            </a:pPr>
            <a:r>
              <a:t/>
            </a:r>
            <a:endParaRPr sz="1500">
              <a:solidFill>
                <a:schemeClr val="dk2"/>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1"/>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Deployment  Backend API</a:t>
            </a:r>
            <a:endParaRPr>
              <a:solidFill>
                <a:srgbClr val="000000"/>
              </a:solidFill>
            </a:endParaRPr>
          </a:p>
        </p:txBody>
      </p:sp>
      <p:sp>
        <p:nvSpPr>
          <p:cNvPr id="602" name="Google Shape;602;p91"/>
          <p:cNvSpPr txBox="1"/>
          <p:nvPr>
            <p:ph idx="1" type="body"/>
          </p:nvPr>
        </p:nvSpPr>
        <p:spPr>
          <a:xfrm>
            <a:off x="5498800" y="819975"/>
            <a:ext cx="3431700" cy="175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chemeClr val="dk1"/>
                </a:solidFill>
              </a:rPr>
              <a:t>The Backend API is hosted on Hugging Face</a:t>
            </a:r>
            <a:endParaRPr sz="1400">
              <a:solidFill>
                <a:schemeClr val="dk1"/>
              </a:solidFill>
            </a:endParaRPr>
          </a:p>
          <a:p>
            <a:pPr indent="-317500" lvl="0" marL="457200" rtl="0" algn="l">
              <a:lnSpc>
                <a:spcPct val="115000"/>
              </a:lnSpc>
              <a:spcBef>
                <a:spcPts val="1000"/>
              </a:spcBef>
              <a:spcAft>
                <a:spcPts val="0"/>
              </a:spcAft>
              <a:buClr>
                <a:srgbClr val="000000"/>
              </a:buClr>
              <a:buSzPts val="1400"/>
              <a:buChar char="●"/>
            </a:pPr>
            <a:r>
              <a:rPr lang="en" sz="1400">
                <a:solidFill>
                  <a:schemeClr val="dk1"/>
                </a:solidFill>
              </a:rPr>
              <a:t>The </a:t>
            </a:r>
            <a:r>
              <a:rPr b="1" lang="en" sz="1400">
                <a:solidFill>
                  <a:schemeClr val="dk1"/>
                </a:solidFill>
              </a:rPr>
              <a:t>backend</a:t>
            </a:r>
            <a:r>
              <a:rPr lang="en" sz="1400">
                <a:solidFill>
                  <a:schemeClr val="dk1"/>
                </a:solidFill>
              </a:rPr>
              <a:t> deployment api only displays a welcome message to the user. </a:t>
            </a:r>
            <a:r>
              <a:rPr b="1" lang="en" sz="1400">
                <a:solidFill>
                  <a:schemeClr val="dk1"/>
                </a:solidFill>
              </a:rPr>
              <a:t>Welcome to SuperKart Forecast API</a:t>
            </a:r>
            <a:endParaRPr b="1"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u="sng">
                <a:solidFill>
                  <a:schemeClr val="hlink"/>
                </a:solidFill>
                <a:hlinkClick r:id="rId3"/>
              </a:rPr>
              <a:t>Backend Deployment</a:t>
            </a:r>
            <a:endParaRPr sz="1400">
              <a:solidFill>
                <a:schemeClr val="dk1"/>
              </a:solidFill>
            </a:endParaRPr>
          </a:p>
          <a:p>
            <a:pPr indent="0" lvl="0" marL="0" rtl="0" algn="l">
              <a:lnSpc>
                <a:spcPct val="115000"/>
              </a:lnSpc>
              <a:spcBef>
                <a:spcPts val="1000"/>
              </a:spcBef>
              <a:spcAft>
                <a:spcPts val="1000"/>
              </a:spcAft>
              <a:buSzPts val="1500"/>
              <a:buNone/>
            </a:pPr>
            <a:r>
              <a:t/>
            </a:r>
            <a:endParaRPr sz="1400">
              <a:solidFill>
                <a:srgbClr val="000000"/>
              </a:solidFill>
            </a:endParaRPr>
          </a:p>
        </p:txBody>
      </p:sp>
      <p:sp>
        <p:nvSpPr>
          <p:cNvPr id="603" name="Google Shape;603;p91"/>
          <p:cNvSpPr txBox="1"/>
          <p:nvPr/>
        </p:nvSpPr>
        <p:spPr>
          <a:xfrm>
            <a:off x="4077350" y="4568775"/>
            <a:ext cx="50106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t/>
            </a:r>
            <a:endParaRPr b="0" i="1" sz="1200" u="none" cap="none" strike="noStrike">
              <a:solidFill>
                <a:srgbClr val="666666"/>
              </a:solidFill>
              <a:latin typeface="Nunito"/>
              <a:ea typeface="Nunito"/>
              <a:cs typeface="Nunito"/>
              <a:sym typeface="Nunito"/>
            </a:endParaRPr>
          </a:p>
        </p:txBody>
      </p:sp>
      <p:pic>
        <p:nvPicPr>
          <p:cNvPr id="604" name="Google Shape;604;p91" title="Screenshot 2025-08-10 at 9.33.39 PM.png"/>
          <p:cNvPicPr preferRelativeResize="0"/>
          <p:nvPr/>
        </p:nvPicPr>
        <p:blipFill>
          <a:blip r:embed="rId4">
            <a:alphaModFix/>
          </a:blip>
          <a:stretch>
            <a:fillRect/>
          </a:stretch>
        </p:blipFill>
        <p:spPr>
          <a:xfrm>
            <a:off x="376525" y="776250"/>
            <a:ext cx="3700826" cy="44374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Business Problem Overview and Solution Approach</a:t>
            </a:r>
            <a:endParaRPr>
              <a:solidFill>
                <a:srgbClr val="000000"/>
              </a:solidFill>
            </a:endParaRPr>
          </a:p>
        </p:txBody>
      </p:sp>
      <p:sp>
        <p:nvSpPr>
          <p:cNvPr id="143" name="Google Shape;143;p29"/>
          <p:cNvSpPr txBox="1"/>
          <p:nvPr>
            <p:ph idx="1" type="body"/>
          </p:nvPr>
        </p:nvSpPr>
        <p:spPr>
          <a:xfrm>
            <a:off x="202550" y="861975"/>
            <a:ext cx="8629800" cy="4106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OUT002 is a food mart which is located in a Tier 3 city and has store size as small. It was established in 1998.</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OUT002 has sold products whose MRP range from 31 to 225.</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Fruits and vegetables have been sold the highest number of times in OUT002.</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The revenue generated from each product at OUT002 ranges from 33 to 2300.</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OUT003 is a Departmental store which is located in a Tier 1 city and has store size as medium. It was established in 1999.</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OUT003 has sold products whose MRP range from 86 to 266.</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Snack Foods have been sold the highest number of times in OUT003.</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The revenue generated from each product at OUT003 ranges from 3070 to 8000.</a:t>
            </a:r>
            <a:endParaRPr sz="7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OUT004 is a store of Supermarket Type2 which is located in a Tier 2 city and has store size as medium. It was established in 2009.</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OUT004 has sold products whose MRP range from 83 to 198.</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Fruits and vegetables have been sold the highest number of times in OUT004.</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The revenue generated from each product at OUT004 ranges from 1561 to 5463.</a:t>
            </a:r>
            <a:endParaRPr sz="800">
              <a:solidFill>
                <a:srgbClr val="E3E3E3"/>
              </a:solidFill>
              <a:latin typeface="Arial"/>
              <a:ea typeface="Arial"/>
              <a:cs typeface="Arial"/>
              <a:sym typeface="Arial"/>
            </a:endParaRPr>
          </a:p>
          <a:p>
            <a:pPr indent="-298450" lvl="0" marL="457200" rtl="0" algn="l">
              <a:spcBef>
                <a:spcPts val="0"/>
              </a:spcBef>
              <a:spcAft>
                <a:spcPts val="0"/>
              </a:spcAft>
              <a:buSzPts val="1100"/>
              <a:buFont typeface="Arial"/>
              <a:buChar char="●"/>
            </a:pPr>
            <a:r>
              <a:rPr b="1" lang="en" sz="1100">
                <a:solidFill>
                  <a:srgbClr val="000000"/>
                </a:solidFill>
                <a:latin typeface="Arial"/>
                <a:ea typeface="Arial"/>
                <a:cs typeface="Arial"/>
                <a:sym typeface="Arial"/>
              </a:rPr>
              <a:t>Sales normalization - </a:t>
            </a:r>
            <a:r>
              <a:rPr lang="en" sz="1100">
                <a:solidFill>
                  <a:srgbClr val="000000"/>
                </a:solidFill>
                <a:latin typeface="Arial"/>
                <a:ea typeface="Arial"/>
                <a:cs typeface="Arial"/>
                <a:sym typeface="Arial"/>
              </a:rPr>
              <a:t>Normalize sales within each product type to isolate demand vs stock levels.</a:t>
            </a:r>
            <a:endParaRPr sz="1100">
              <a:solidFill>
                <a:srgbClr val="000000"/>
              </a:solidFill>
              <a:latin typeface="Arial"/>
              <a:ea typeface="Arial"/>
              <a:cs typeface="Arial"/>
              <a:sym typeface="Arial"/>
            </a:endParaRPr>
          </a:p>
          <a:p>
            <a:pPr indent="-298450" lvl="0" marL="457200" rtl="0" algn="l">
              <a:spcBef>
                <a:spcPts val="0"/>
              </a:spcBef>
              <a:spcAft>
                <a:spcPts val="0"/>
              </a:spcAft>
              <a:buSzPts val="1100"/>
              <a:buFont typeface="Arial"/>
              <a:buChar char="●"/>
            </a:pPr>
            <a:r>
              <a:rPr b="1" lang="en" sz="1100">
                <a:solidFill>
                  <a:srgbClr val="000000"/>
                </a:solidFill>
                <a:latin typeface="Arial"/>
                <a:ea typeface="Arial"/>
                <a:cs typeface="Arial"/>
                <a:sym typeface="Arial"/>
              </a:rPr>
              <a:t>Forecasting - </a:t>
            </a:r>
            <a:r>
              <a:rPr lang="en" sz="1100">
                <a:solidFill>
                  <a:srgbClr val="000000"/>
                </a:solidFill>
                <a:latin typeface="Arial"/>
                <a:ea typeface="Arial"/>
                <a:cs typeface="Arial"/>
                <a:sym typeface="Arial"/>
              </a:rPr>
              <a:t>Track category share over time — e.g., rising "Low Sugar" trend may indicate future product positioning.</a:t>
            </a:r>
            <a:endParaRPr sz="1100">
              <a:solidFill>
                <a:srgbClr val="000000"/>
              </a:solidFill>
              <a:latin typeface="Arial"/>
              <a:ea typeface="Arial"/>
              <a:cs typeface="Arial"/>
              <a:sym typeface="Arial"/>
            </a:endParaRPr>
          </a:p>
          <a:p>
            <a:pPr indent="0" lvl="0" marL="0" rtl="0" algn="l">
              <a:spcBef>
                <a:spcPts val="1400"/>
              </a:spcBef>
              <a:spcAft>
                <a:spcPts val="0"/>
              </a:spcAft>
              <a:buNone/>
            </a:pPr>
            <a:r>
              <a:rPr b="1" lang="en" sz="1100">
                <a:solidFill>
                  <a:srgbClr val="000000"/>
                </a:solidFill>
                <a:latin typeface="Arial"/>
                <a:ea typeface="Arial"/>
                <a:cs typeface="Arial"/>
                <a:sym typeface="Arial"/>
              </a:rPr>
              <a:t>Business Implications</a:t>
            </a:r>
            <a:endParaRPr b="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Assortment planning</a:t>
            </a:r>
            <a:r>
              <a:rPr lang="en" sz="1100">
                <a:solidFill>
                  <a:srgbClr val="000000"/>
                </a:solidFill>
                <a:latin typeface="Arial"/>
                <a:ea typeface="Arial"/>
                <a:cs typeface="Arial"/>
                <a:sym typeface="Arial"/>
              </a:rPr>
              <a:t>: Lighter, low/no sugar items can be optimized for top-shelf placement and multi-pack bundling.</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Marketing strategy</a:t>
            </a:r>
            <a:r>
              <a:rPr lang="en" sz="1100">
                <a:solidFill>
                  <a:srgbClr val="000000"/>
                </a:solidFill>
                <a:latin typeface="Arial"/>
                <a:ea typeface="Arial"/>
                <a:cs typeface="Arial"/>
                <a:sym typeface="Arial"/>
              </a:rPr>
              <a:t>: Target “No Sugar” with health-conscious promos; account for standardized weights in logistics.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Demand forecasting</a:t>
            </a:r>
            <a:r>
              <a:rPr lang="en" sz="1100">
                <a:solidFill>
                  <a:srgbClr val="000000"/>
                </a:solidFill>
                <a:latin typeface="Arial"/>
                <a:ea typeface="Arial"/>
                <a:cs typeface="Arial"/>
                <a:sym typeface="Arial"/>
              </a:rPr>
              <a:t>: Segment forecasts by sugar content—consumer behavior may vary across those groups.</a:t>
            </a: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1000"/>
              </a:spcBef>
              <a:spcAft>
                <a:spcPts val="1000"/>
              </a:spcAft>
              <a:buNone/>
            </a:pPr>
            <a:r>
              <a:t/>
            </a:r>
            <a:endParaRPr sz="1400">
              <a:solidFill>
                <a:srgbClr val="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2"/>
          <p:cNvSpPr txBox="1"/>
          <p:nvPr>
            <p:ph type="title"/>
          </p:nvPr>
        </p:nvSpPr>
        <p:spPr>
          <a:xfrm>
            <a:off x="161075" y="54204"/>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200"/>
              <a:buNone/>
            </a:pPr>
            <a:r>
              <a:rPr lang="en">
                <a:solidFill>
                  <a:srgbClr val="000000"/>
                </a:solidFill>
              </a:rPr>
              <a:t>Data Background and Contents</a:t>
            </a:r>
            <a:endParaRPr b="0">
              <a:solidFill>
                <a:srgbClr val="000000"/>
              </a:solidFill>
            </a:endParaRPr>
          </a:p>
        </p:txBody>
      </p:sp>
      <p:graphicFrame>
        <p:nvGraphicFramePr>
          <p:cNvPr id="610" name="Google Shape;610;p92"/>
          <p:cNvGraphicFramePr/>
          <p:nvPr/>
        </p:nvGraphicFramePr>
        <p:xfrm>
          <a:off x="952500" y="772100"/>
          <a:ext cx="3000000" cy="3000000"/>
        </p:xfrm>
        <a:graphic>
          <a:graphicData uri="http://schemas.openxmlformats.org/drawingml/2006/table">
            <a:tbl>
              <a:tblPr>
                <a:noFill/>
                <a:tableStyleId>{DB5D40BB-10E1-4656-895B-F461E3124D36}</a:tableStyleId>
              </a:tblPr>
              <a:tblGrid>
                <a:gridCol w="3619500"/>
                <a:gridCol w="3619500"/>
              </a:tblGrid>
              <a:tr h="381000">
                <a:tc>
                  <a:txBody>
                    <a:bodyPr/>
                    <a:lstStyle/>
                    <a:p>
                      <a:pPr indent="0" lvl="0" marL="0" rtl="0" algn="ctr">
                        <a:lnSpc>
                          <a:spcPct val="115000"/>
                        </a:lnSpc>
                        <a:spcBef>
                          <a:spcPts val="0"/>
                        </a:spcBef>
                        <a:spcAft>
                          <a:spcPts val="0"/>
                        </a:spcAft>
                        <a:buNone/>
                      </a:pPr>
                      <a:r>
                        <a:rPr b="1" lang="en" sz="1100"/>
                        <a:t>Feature Name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Description</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lang="en" sz="900">
                          <a:solidFill>
                            <a:srgbClr val="188038"/>
                          </a:solidFill>
                          <a:latin typeface="Roboto Mono"/>
                          <a:ea typeface="Roboto Mono"/>
                          <a:cs typeface="Roboto Mono"/>
                          <a:sym typeface="Roboto Mono"/>
                        </a:rPr>
                        <a:t>Product_Id</a:t>
                      </a:r>
                      <a:endParaRPr sz="9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900"/>
                        <a:t>Unique identifier for each product; begins with two letters followed by a number (e.g., "PR123").</a:t>
                      </a:r>
                      <a:endParaRPr sz="900"/>
                    </a:p>
                  </a:txBody>
                  <a:tcPr marT="91425" marB="91425" marR="91425" marL="91425"/>
                </a:tc>
              </a:tr>
              <a:tr h="381000">
                <a:tc>
                  <a:txBody>
                    <a:bodyPr/>
                    <a:lstStyle/>
                    <a:p>
                      <a:pPr indent="0" lvl="0" marL="0" rtl="0" algn="l">
                        <a:lnSpc>
                          <a:spcPct val="115000"/>
                        </a:lnSpc>
                        <a:spcBef>
                          <a:spcPts val="0"/>
                        </a:spcBef>
                        <a:spcAft>
                          <a:spcPts val="0"/>
                        </a:spcAft>
                        <a:buNone/>
                      </a:pPr>
                      <a:r>
                        <a:rPr lang="en" sz="900">
                          <a:solidFill>
                            <a:srgbClr val="188038"/>
                          </a:solidFill>
                          <a:latin typeface="Roboto Mono"/>
                          <a:ea typeface="Roboto Mono"/>
                          <a:cs typeface="Roboto Mono"/>
                          <a:sym typeface="Roboto Mono"/>
                        </a:rPr>
                        <a:t>Product_Weight</a:t>
                      </a:r>
                      <a:endParaRPr sz="9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900"/>
                        <a:t>Weight of the product, typically measured in kilograms or grams.</a:t>
                      </a:r>
                      <a:endParaRPr sz="900"/>
                    </a:p>
                  </a:txBody>
                  <a:tcPr marT="91425" marB="91425" marR="91425" marL="91425"/>
                </a:tc>
              </a:tr>
              <a:tr h="381000">
                <a:tc>
                  <a:txBody>
                    <a:bodyPr/>
                    <a:lstStyle/>
                    <a:p>
                      <a:pPr indent="0" lvl="0" marL="0" rtl="0" algn="l">
                        <a:lnSpc>
                          <a:spcPct val="115000"/>
                        </a:lnSpc>
                        <a:spcBef>
                          <a:spcPts val="0"/>
                        </a:spcBef>
                        <a:spcAft>
                          <a:spcPts val="0"/>
                        </a:spcAft>
                        <a:buNone/>
                      </a:pPr>
                      <a:r>
                        <a:rPr lang="en" sz="900">
                          <a:solidFill>
                            <a:srgbClr val="188038"/>
                          </a:solidFill>
                          <a:latin typeface="Roboto Mono"/>
                          <a:ea typeface="Roboto Mono"/>
                          <a:cs typeface="Roboto Mono"/>
                          <a:sym typeface="Roboto Mono"/>
                        </a:rPr>
                        <a:t>Product_Sugar_Content</a:t>
                      </a:r>
                      <a:endParaRPr sz="9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900"/>
                        <a:t>Sugar level classification: </a:t>
                      </a:r>
                      <a:r>
                        <a:rPr i="1" lang="en" sz="900"/>
                        <a:t>Low Sugar</a:t>
                      </a:r>
                      <a:r>
                        <a:rPr lang="en" sz="900"/>
                        <a:t>, </a:t>
                      </a:r>
                      <a:r>
                        <a:rPr i="1" lang="en" sz="900"/>
                        <a:t>Regular</a:t>
                      </a:r>
                      <a:r>
                        <a:rPr lang="en" sz="900"/>
                        <a:t>, or </a:t>
                      </a:r>
                      <a:r>
                        <a:rPr i="1" lang="en" sz="900"/>
                        <a:t>No Sugar</a:t>
                      </a:r>
                      <a:r>
                        <a:rPr lang="en" sz="900"/>
                        <a:t>.</a:t>
                      </a:r>
                      <a:endParaRPr sz="900"/>
                    </a:p>
                  </a:txBody>
                  <a:tcPr marT="91425" marB="91425" marR="91425" marL="91425"/>
                </a:tc>
              </a:tr>
              <a:tr h="381000">
                <a:tc>
                  <a:txBody>
                    <a:bodyPr/>
                    <a:lstStyle/>
                    <a:p>
                      <a:pPr indent="0" lvl="0" marL="0" rtl="0" algn="l">
                        <a:lnSpc>
                          <a:spcPct val="115000"/>
                        </a:lnSpc>
                        <a:spcBef>
                          <a:spcPts val="0"/>
                        </a:spcBef>
                        <a:spcAft>
                          <a:spcPts val="0"/>
                        </a:spcAft>
                        <a:buNone/>
                      </a:pPr>
                      <a:r>
                        <a:rPr lang="en" sz="900">
                          <a:solidFill>
                            <a:srgbClr val="188038"/>
                          </a:solidFill>
                          <a:latin typeface="Roboto Mono"/>
                          <a:ea typeface="Roboto Mono"/>
                          <a:cs typeface="Roboto Mono"/>
                          <a:sym typeface="Roboto Mono"/>
                        </a:rPr>
                        <a:t>Product_Allocated_Area</a:t>
                      </a:r>
                      <a:endParaRPr sz="9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900"/>
                        <a:t>Ratio of the display area allocated to the product relative to the total display area in the store.</a:t>
                      </a:r>
                      <a:endParaRPr sz="900"/>
                    </a:p>
                  </a:txBody>
                  <a:tcPr marT="91425" marB="91425" marR="91425" marL="91425"/>
                </a:tc>
              </a:tr>
              <a:tr h="381000">
                <a:tc>
                  <a:txBody>
                    <a:bodyPr/>
                    <a:lstStyle/>
                    <a:p>
                      <a:pPr indent="0" lvl="0" marL="0" rtl="0" algn="l">
                        <a:lnSpc>
                          <a:spcPct val="115000"/>
                        </a:lnSpc>
                        <a:spcBef>
                          <a:spcPts val="0"/>
                        </a:spcBef>
                        <a:spcAft>
                          <a:spcPts val="0"/>
                        </a:spcAft>
                        <a:buNone/>
                      </a:pPr>
                      <a:r>
                        <a:rPr lang="en" sz="800">
                          <a:solidFill>
                            <a:srgbClr val="188038"/>
                          </a:solidFill>
                          <a:latin typeface="Roboto Mono"/>
                          <a:ea typeface="Roboto Mono"/>
                          <a:cs typeface="Roboto Mono"/>
                          <a:sym typeface="Roboto Mono"/>
                        </a:rPr>
                        <a:t>Product_Type</a:t>
                      </a:r>
                      <a:endParaRPr sz="8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900"/>
                        <a:t>Broad product category, such as: </a:t>
                      </a:r>
                      <a:r>
                        <a:rPr i="1" lang="en" sz="900"/>
                        <a:t>Meat</a:t>
                      </a:r>
                      <a:r>
                        <a:rPr lang="en" sz="900"/>
                        <a:t>, </a:t>
                      </a:r>
                      <a:r>
                        <a:rPr i="1" lang="en" sz="900"/>
                        <a:t>Snack Foods</a:t>
                      </a:r>
                      <a:r>
                        <a:rPr lang="en" sz="900"/>
                        <a:t>, </a:t>
                      </a:r>
                      <a:r>
                        <a:rPr i="1" lang="en" sz="900"/>
                        <a:t>Hard Drinks</a:t>
                      </a:r>
                      <a:r>
                        <a:rPr lang="en" sz="900"/>
                        <a:t>, </a:t>
                      </a:r>
                      <a:r>
                        <a:rPr i="1" lang="en" sz="900"/>
                        <a:t>Dairy</a:t>
                      </a:r>
                      <a:r>
                        <a:rPr lang="en" sz="900"/>
                        <a:t>, </a:t>
                      </a:r>
                      <a:r>
                        <a:rPr i="1" lang="en" sz="900"/>
                        <a:t>Canned</a:t>
                      </a:r>
                      <a:r>
                        <a:rPr lang="en" sz="900"/>
                        <a:t>, </a:t>
                      </a:r>
                      <a:r>
                        <a:rPr i="1" lang="en" sz="900"/>
                        <a:t>Soft Drinks</a:t>
                      </a:r>
                      <a:r>
                        <a:rPr lang="en" sz="900"/>
                        <a:t>, </a:t>
                      </a:r>
                      <a:r>
                        <a:rPr i="1" lang="en" sz="900"/>
                        <a:t>Health &amp; Hygiene</a:t>
                      </a:r>
                      <a:r>
                        <a:rPr lang="en" sz="900"/>
                        <a:t>, </a:t>
                      </a:r>
                      <a:r>
                        <a:rPr i="1" lang="en" sz="900"/>
                        <a:t>Baking Goods</a:t>
                      </a:r>
                      <a:r>
                        <a:rPr lang="en" sz="900"/>
                        <a:t>, </a:t>
                      </a:r>
                      <a:r>
                        <a:rPr i="1" lang="en" sz="900"/>
                        <a:t>Bread</a:t>
                      </a:r>
                      <a:r>
                        <a:rPr lang="en" sz="900"/>
                        <a:t>, </a:t>
                      </a:r>
                      <a:r>
                        <a:rPr i="1" lang="en" sz="900"/>
                        <a:t>Breakfast</a:t>
                      </a:r>
                      <a:r>
                        <a:rPr lang="en" sz="900"/>
                        <a:t>, </a:t>
                      </a:r>
                      <a:r>
                        <a:rPr i="1" lang="en" sz="900"/>
                        <a:t>Frozen Foods</a:t>
                      </a:r>
                      <a:r>
                        <a:rPr lang="en" sz="900"/>
                        <a:t>, </a:t>
                      </a:r>
                      <a:r>
                        <a:rPr i="1" lang="en" sz="900"/>
                        <a:t>Fruits &amp; Vegetables</a:t>
                      </a:r>
                      <a:r>
                        <a:rPr lang="en" sz="900"/>
                        <a:t>, </a:t>
                      </a:r>
                      <a:r>
                        <a:rPr i="1" lang="en" sz="900"/>
                        <a:t>Household</a:t>
                      </a:r>
                      <a:r>
                        <a:rPr lang="en" sz="900"/>
                        <a:t>, </a:t>
                      </a:r>
                      <a:r>
                        <a:rPr i="1" lang="en" sz="900"/>
                        <a:t>Seafood</a:t>
                      </a:r>
                      <a:r>
                        <a:rPr lang="en" sz="900"/>
                        <a:t>, </a:t>
                      </a:r>
                      <a:r>
                        <a:rPr i="1" lang="en" sz="900"/>
                        <a:t>Starchy Foods</a:t>
                      </a:r>
                      <a:r>
                        <a:rPr lang="en" sz="900"/>
                        <a:t>, </a:t>
                      </a:r>
                      <a:r>
                        <a:rPr i="1" lang="en" sz="900"/>
                        <a:t>Others</a:t>
                      </a:r>
                      <a:r>
                        <a:rPr lang="en" sz="900"/>
                        <a:t>.</a:t>
                      </a:r>
                      <a:endParaRPr sz="900"/>
                    </a:p>
                  </a:txBody>
                  <a:tcPr marT="91425" marB="91425" marR="91425" marL="91425"/>
                </a:tc>
              </a:tr>
              <a:tr h="381000">
                <a:tc>
                  <a:txBody>
                    <a:bodyPr/>
                    <a:lstStyle/>
                    <a:p>
                      <a:pPr indent="0" lvl="0" marL="0" rtl="0" algn="l">
                        <a:lnSpc>
                          <a:spcPct val="115000"/>
                        </a:lnSpc>
                        <a:spcBef>
                          <a:spcPts val="0"/>
                        </a:spcBef>
                        <a:spcAft>
                          <a:spcPts val="0"/>
                        </a:spcAft>
                        <a:buNone/>
                      </a:pPr>
                      <a:r>
                        <a:rPr lang="en" sz="900">
                          <a:solidFill>
                            <a:srgbClr val="188038"/>
                          </a:solidFill>
                          <a:latin typeface="Roboto Mono"/>
                          <a:ea typeface="Roboto Mono"/>
                          <a:cs typeface="Roboto Mono"/>
                          <a:sym typeface="Roboto Mono"/>
                        </a:rPr>
                        <a:t>Product_MRP</a:t>
                      </a:r>
                      <a:endParaRPr sz="9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900"/>
                        <a:t>Maximum Retail Price of the product.</a:t>
                      </a:r>
                      <a:endParaRPr sz="900"/>
                    </a:p>
                  </a:txBody>
                  <a:tcPr marT="91425" marB="91425" marR="91425" marL="91425"/>
                </a:tc>
              </a:tr>
              <a:tr h="381000">
                <a:tc>
                  <a:txBody>
                    <a:bodyPr/>
                    <a:lstStyle/>
                    <a:p>
                      <a:pPr indent="0" lvl="0" marL="0" rtl="0" algn="l">
                        <a:lnSpc>
                          <a:spcPct val="115000"/>
                        </a:lnSpc>
                        <a:spcBef>
                          <a:spcPts val="0"/>
                        </a:spcBef>
                        <a:spcAft>
                          <a:spcPts val="0"/>
                        </a:spcAft>
                        <a:buNone/>
                      </a:pPr>
                      <a:r>
                        <a:rPr lang="en" sz="900">
                          <a:solidFill>
                            <a:srgbClr val="188038"/>
                          </a:solidFill>
                          <a:latin typeface="Roboto Mono"/>
                          <a:ea typeface="Roboto Mono"/>
                          <a:cs typeface="Roboto Mono"/>
                          <a:sym typeface="Roboto Mono"/>
                        </a:rPr>
                        <a:t>Store_Id</a:t>
                      </a:r>
                      <a:endParaRPr sz="9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900"/>
                        <a:t>Unique identifier for each store.</a:t>
                      </a:r>
                      <a:endParaRPr sz="900"/>
                    </a:p>
                  </a:txBody>
                  <a:tcPr marT="91425" marB="91425" marR="91425" marL="91425"/>
                </a:tc>
              </a:tr>
              <a:tr h="381000">
                <a:tc>
                  <a:txBody>
                    <a:bodyPr/>
                    <a:lstStyle/>
                    <a:p>
                      <a:pPr indent="0" lvl="0" marL="0" rtl="0" algn="l">
                        <a:lnSpc>
                          <a:spcPct val="115000"/>
                        </a:lnSpc>
                        <a:spcBef>
                          <a:spcPts val="0"/>
                        </a:spcBef>
                        <a:spcAft>
                          <a:spcPts val="0"/>
                        </a:spcAft>
                        <a:buNone/>
                      </a:pPr>
                      <a:r>
                        <a:rPr lang="en" sz="900">
                          <a:solidFill>
                            <a:srgbClr val="188038"/>
                          </a:solidFill>
                          <a:latin typeface="Roboto Mono"/>
                          <a:ea typeface="Roboto Mono"/>
                          <a:cs typeface="Roboto Mono"/>
                          <a:sym typeface="Roboto Mono"/>
                        </a:rPr>
                        <a:t>Store_Establishment_Year</a:t>
                      </a:r>
                      <a:endParaRPr sz="9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900"/>
                        <a:t>Year the store was established.</a:t>
                      </a:r>
                      <a:endParaRPr sz="900"/>
                    </a:p>
                  </a:txBody>
                  <a:tcPr marT="91425" marB="91425" marR="91425" marL="91425"/>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3"/>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a:t>
            </a:r>
            <a:endParaRPr>
              <a:solidFill>
                <a:srgbClr val="000000"/>
              </a:solidFill>
            </a:endParaRPr>
          </a:p>
        </p:txBody>
      </p:sp>
      <p:graphicFrame>
        <p:nvGraphicFramePr>
          <p:cNvPr id="616" name="Google Shape;616;p93"/>
          <p:cNvGraphicFramePr/>
          <p:nvPr/>
        </p:nvGraphicFramePr>
        <p:xfrm>
          <a:off x="952500" y="695900"/>
          <a:ext cx="3000000" cy="3000000"/>
        </p:xfrm>
        <a:graphic>
          <a:graphicData uri="http://schemas.openxmlformats.org/drawingml/2006/table">
            <a:tbl>
              <a:tblPr>
                <a:noFill/>
                <a:tableStyleId>{DB5D40BB-10E1-4656-895B-F461E3124D36}</a:tableStyleId>
              </a:tblPr>
              <a:tblGrid>
                <a:gridCol w="3619500"/>
                <a:gridCol w="3619500"/>
              </a:tblGrid>
              <a:tr h="381000">
                <a:tc>
                  <a:txBody>
                    <a:bodyPr/>
                    <a:lstStyle/>
                    <a:p>
                      <a:pPr indent="0" lvl="0" marL="0" rtl="0" algn="ctr">
                        <a:lnSpc>
                          <a:spcPct val="115000"/>
                        </a:lnSpc>
                        <a:spcBef>
                          <a:spcPts val="0"/>
                        </a:spcBef>
                        <a:spcAft>
                          <a:spcPts val="0"/>
                        </a:spcAft>
                        <a:buNone/>
                      </a:pPr>
                      <a:r>
                        <a:rPr b="1" lang="en" sz="1100"/>
                        <a:t>Feature Name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Description</a:t>
                      </a:r>
                      <a:endParaRPr b="1" sz="1100"/>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Store_Size</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1100"/>
                        <a:t>Store size classification based on square footage: </a:t>
                      </a:r>
                      <a:r>
                        <a:rPr i="1" lang="en" sz="1100"/>
                        <a:t>High</a:t>
                      </a:r>
                      <a:r>
                        <a:rPr lang="en" sz="1100"/>
                        <a:t>, </a:t>
                      </a:r>
                      <a:r>
                        <a:rPr i="1" lang="en" sz="1100"/>
                        <a:t>Medium</a:t>
                      </a:r>
                      <a:r>
                        <a:rPr lang="en" sz="1100"/>
                        <a:t>, or </a:t>
                      </a:r>
                      <a:r>
                        <a:rPr i="1" lang="en" sz="1100"/>
                        <a:t>Low</a:t>
                      </a:r>
                      <a:r>
                        <a:rPr lang="en" sz="1100"/>
                        <a:t>.</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Store_Location_City_Type</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1100"/>
                        <a:t>City classification: </a:t>
                      </a:r>
                      <a:r>
                        <a:rPr i="1" lang="en" sz="1100"/>
                        <a:t>Tier 1</a:t>
                      </a:r>
                      <a:r>
                        <a:rPr lang="en" sz="1100"/>
                        <a:t>, </a:t>
                      </a:r>
                      <a:r>
                        <a:rPr i="1" lang="en" sz="1100"/>
                        <a:t>Tier 2</a:t>
                      </a:r>
                      <a:r>
                        <a:rPr lang="en" sz="1100"/>
                        <a:t>, or </a:t>
                      </a:r>
                      <a:r>
                        <a:rPr i="1" lang="en" sz="1100"/>
                        <a:t>Tier 3</a:t>
                      </a:r>
                      <a:r>
                        <a:rPr lang="en" sz="1100"/>
                        <a:t>. Tier 1 cities have a comparatively higher standard of living.</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Store_Type</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sz="1100"/>
                        <a:t>Store format based on product offerings: </a:t>
                      </a:r>
                      <a:r>
                        <a:rPr i="1" lang="en" sz="1100"/>
                        <a:t>Departmental Store</a:t>
                      </a:r>
                      <a:r>
                        <a:rPr lang="en" sz="1100"/>
                        <a:t>, </a:t>
                      </a:r>
                      <a:r>
                        <a:rPr i="1" lang="en" sz="1100"/>
                        <a:t>Supermarket Type 1</a:t>
                      </a:r>
                      <a:r>
                        <a:rPr lang="en" sz="1100"/>
                        <a:t>, </a:t>
                      </a:r>
                      <a:r>
                        <a:rPr i="1" lang="en" sz="1100"/>
                        <a:t>Supermarket Type 2</a:t>
                      </a:r>
                      <a:r>
                        <a:rPr lang="en" sz="1100"/>
                        <a:t>, or </a:t>
                      </a:r>
                      <a:r>
                        <a:rPr i="1" lang="en" sz="1100"/>
                        <a:t>Food Mart</a:t>
                      </a:r>
                      <a:r>
                        <a:rPr lang="en" sz="1100"/>
                        <a:t>.</a:t>
                      </a:r>
                      <a:endParaRPr sz="1100"/>
                    </a:p>
                  </a:txBody>
                  <a:tcPr marT="91425" marB="91425" marR="91425" marL="91425"/>
                </a:tc>
              </a:tr>
              <a:tr h="381000">
                <a:tc>
                  <a:txBody>
                    <a:bodyPr/>
                    <a:lstStyle/>
                    <a:p>
                      <a:pPr indent="0" lvl="0" marL="0" rtl="0" algn="l">
                        <a:lnSpc>
                          <a:spcPct val="115000"/>
                        </a:lnSpc>
                        <a:spcBef>
                          <a:spcPts val="0"/>
                        </a:spcBef>
                        <a:spcAft>
                          <a:spcPts val="0"/>
                        </a:spcAft>
                        <a:buNone/>
                      </a:pPr>
                      <a:r>
                        <a:rPr lang="en" sz="1100">
                          <a:solidFill>
                            <a:srgbClr val="188038"/>
                          </a:solidFill>
                          <a:latin typeface="Roboto Mono"/>
                          <a:ea typeface="Roboto Mono"/>
                          <a:cs typeface="Roboto Mono"/>
                          <a:sym typeface="Roboto Mono"/>
                        </a:rPr>
                        <a:t>Product_Store_Sales_Total</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lnSpc>
                          <a:spcPct val="115000"/>
                        </a:lnSpc>
                        <a:spcBef>
                          <a:spcPts val="0"/>
                        </a:spcBef>
                        <a:spcAft>
                          <a:spcPts val="0"/>
                        </a:spcAft>
                        <a:buNone/>
                      </a:pPr>
                      <a:r>
                        <a:rPr lang="en"/>
                        <a:t>Total revenue generated from the sale of the specific product in the specific store.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4"/>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 Revenue by Product </a:t>
            </a:r>
            <a:endParaRPr>
              <a:solidFill>
                <a:srgbClr val="000000"/>
              </a:solidFill>
            </a:endParaRPr>
          </a:p>
        </p:txBody>
      </p:sp>
      <p:graphicFrame>
        <p:nvGraphicFramePr>
          <p:cNvPr id="622" name="Google Shape;622;p94"/>
          <p:cNvGraphicFramePr/>
          <p:nvPr/>
        </p:nvGraphicFramePr>
        <p:xfrm>
          <a:off x="952500" y="695900"/>
          <a:ext cx="3000000" cy="3000000"/>
        </p:xfrm>
        <a:graphic>
          <a:graphicData uri="http://schemas.openxmlformats.org/drawingml/2006/table">
            <a:tbl>
              <a:tblPr>
                <a:noFill/>
                <a:tableStyleId>{DB5D40BB-10E1-4656-895B-F461E3124D36}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100"/>
                        <a:t>Product 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Store Id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Sales Revenue</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Baking Goods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$525,131.04</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Baking Goods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$169,860.50</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Baking Goods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$491,908.20</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Baking Goods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$1,266,086.26</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Breads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$121,274.09</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Breads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$43,419.47</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Breads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$175,391.93</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Breads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$374,856.75</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Breakfast</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$38,161.10</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Breakfast</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$23,396.10</a:t>
                      </a:r>
                      <a:endParaRPr b="1" sz="1100"/>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5"/>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 Revenue by Product </a:t>
            </a:r>
            <a:endParaRPr>
              <a:solidFill>
                <a:srgbClr val="000000"/>
              </a:solidFill>
            </a:endParaRPr>
          </a:p>
        </p:txBody>
      </p:sp>
      <p:graphicFrame>
        <p:nvGraphicFramePr>
          <p:cNvPr id="628" name="Google Shape;628;p95"/>
          <p:cNvGraphicFramePr/>
          <p:nvPr/>
        </p:nvGraphicFramePr>
        <p:xfrm>
          <a:off x="952500" y="695900"/>
          <a:ext cx="3000000" cy="3000000"/>
        </p:xfrm>
        <a:graphic>
          <a:graphicData uri="http://schemas.openxmlformats.org/drawingml/2006/table">
            <a:tbl>
              <a:tblPr>
                <a:noFill/>
                <a:tableStyleId>{DB5D40BB-10E1-4656-895B-F461E3124D36}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100"/>
                        <a:t>Product 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Store Id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Sales Revenue</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Breakfast</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$95,634.08</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Breakfast</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$204,939.13</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Canned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$449,016.38</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Canned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$151,467.66</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Canned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$452,445.17</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Canned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$1,247,153.50</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Dairy</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$598,767.62</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Dairy</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$178,888.18</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Dairy</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$715,814.94</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Dairy</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$1,318,447.30</a:t>
                      </a:r>
                      <a:endParaRPr b="1" sz="1100"/>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6"/>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 Revenue by Product </a:t>
            </a:r>
            <a:endParaRPr>
              <a:solidFill>
                <a:srgbClr val="000000"/>
              </a:solidFill>
            </a:endParaRPr>
          </a:p>
        </p:txBody>
      </p:sp>
      <p:graphicFrame>
        <p:nvGraphicFramePr>
          <p:cNvPr id="634" name="Google Shape;634;p96"/>
          <p:cNvGraphicFramePr/>
          <p:nvPr/>
        </p:nvGraphicFramePr>
        <p:xfrm>
          <a:off x="952500" y="695900"/>
          <a:ext cx="3000000" cy="3000000"/>
        </p:xfrm>
        <a:graphic>
          <a:graphicData uri="http://schemas.openxmlformats.org/drawingml/2006/table">
            <a:tbl>
              <a:tblPr>
                <a:noFill/>
                <a:tableStyleId>{DB5D40BB-10E1-4656-895B-F461E3124D36}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100"/>
                        <a:t>Product 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Store Id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Sales Revenue</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Frozen Foods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$558,556.81</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Frozen Foods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$180,295.95</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Frozen Foods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$597,608.42</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Frozen Foods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$1,473,519.65</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Fruits and Vegetables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$792,992.59</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Fruits and Vegetables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$298,503.56</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Fruits and Vegetables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$897,437.46</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Fruits and Vegetables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$2,311,899.66</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Hard Drinks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$152,920.74</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Hard Drinks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$54,281.85</a:t>
                      </a:r>
                      <a:endParaRPr b="1" sz="1100"/>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7"/>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 Revenue by Product </a:t>
            </a:r>
            <a:endParaRPr>
              <a:solidFill>
                <a:srgbClr val="000000"/>
              </a:solidFill>
            </a:endParaRPr>
          </a:p>
        </p:txBody>
      </p:sp>
      <p:graphicFrame>
        <p:nvGraphicFramePr>
          <p:cNvPr id="640" name="Google Shape;640;p97"/>
          <p:cNvGraphicFramePr/>
          <p:nvPr/>
        </p:nvGraphicFramePr>
        <p:xfrm>
          <a:off x="952500" y="695900"/>
          <a:ext cx="3000000" cy="3000000"/>
        </p:xfrm>
        <a:graphic>
          <a:graphicData uri="http://schemas.openxmlformats.org/drawingml/2006/table">
            <a:tbl>
              <a:tblPr>
                <a:noFill/>
                <a:tableStyleId>{DB5D40BB-10E1-4656-895B-F461E3124D36}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100"/>
                        <a:t>Product 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Store Id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Sales Revenue</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Hard Drinks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$110,760.30</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Hard Drinks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$307,851.73</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Health and Hygiene</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$435,005.31</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Health and Hygiene</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$164,660.81</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Health and Hygiene</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$439,139.18</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Health and Hygiene</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$1,124,901.91</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Household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$531,371.38</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Household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$184,665.65</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Household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$523,981.64</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Household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$1,324,721.50</a:t>
                      </a:r>
                      <a:endParaRPr b="1" sz="1100"/>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8"/>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 Revenue by Product </a:t>
            </a:r>
            <a:endParaRPr>
              <a:solidFill>
                <a:srgbClr val="000000"/>
              </a:solidFill>
            </a:endParaRPr>
          </a:p>
        </p:txBody>
      </p:sp>
      <p:graphicFrame>
        <p:nvGraphicFramePr>
          <p:cNvPr id="646" name="Google Shape;646;p98"/>
          <p:cNvGraphicFramePr/>
          <p:nvPr/>
        </p:nvGraphicFramePr>
        <p:xfrm>
          <a:off x="952500" y="695900"/>
          <a:ext cx="3000000" cy="3000000"/>
        </p:xfrm>
        <a:graphic>
          <a:graphicData uri="http://schemas.openxmlformats.org/drawingml/2006/table">
            <a:tbl>
              <a:tblPr>
                <a:noFill/>
                <a:tableStyleId>{DB5D40BB-10E1-4656-895B-F461E3124D36}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100"/>
                        <a:t>Product 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Store Id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Sales Revenue</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Meat</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$505,867.28</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Meat</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$151,800.01</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Meat</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$520,939.68</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Meat</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$950,604.97</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Others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$123,977.09</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Others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$32,835.73</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Others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$159,963.75</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Others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$224,719.73</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Seafood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$52,936.84</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Seafood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$17,663.35</a:t>
                      </a:r>
                      <a:endParaRPr b="1" sz="1100"/>
                    </a:p>
                  </a:txBody>
                  <a:tcPr marT="91425" marB="91425" marR="91425" marL="91425"/>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9"/>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 Revenue by Product </a:t>
            </a:r>
            <a:endParaRPr>
              <a:solidFill>
                <a:srgbClr val="000000"/>
              </a:solidFill>
            </a:endParaRPr>
          </a:p>
        </p:txBody>
      </p:sp>
      <p:graphicFrame>
        <p:nvGraphicFramePr>
          <p:cNvPr id="652" name="Google Shape;652;p99"/>
          <p:cNvGraphicFramePr/>
          <p:nvPr/>
        </p:nvGraphicFramePr>
        <p:xfrm>
          <a:off x="952500" y="695900"/>
          <a:ext cx="3000000" cy="3000000"/>
        </p:xfrm>
        <a:graphic>
          <a:graphicData uri="http://schemas.openxmlformats.org/drawingml/2006/table">
            <a:tbl>
              <a:tblPr>
                <a:noFill/>
                <a:tableStyleId>{DB5D40BB-10E1-4656-895B-F461E3124D36}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100"/>
                        <a:t>Product 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Store Id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Sales Revenue</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Seafood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$65,337.48</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Seafood</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$136,466.37</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Snack Foods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$806,142.24</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Snack Foods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$255,317.57</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Snack Foods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$918,510.44</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Snack Foods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$2,009,026.70</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Soft Drinks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OUT001</a:t>
                      </a:r>
                      <a:endParaRPr b="1" sz="1100"/>
                    </a:p>
                  </a:txBody>
                  <a:tcPr marT="91425" marB="91425" marR="91425" marL="91425"/>
                </a:tc>
                <a:tc>
                  <a:txBody>
                    <a:bodyPr/>
                    <a:lstStyle/>
                    <a:p>
                      <a:pPr indent="0" lvl="0" marL="0" rtl="0" algn="ctr">
                        <a:lnSpc>
                          <a:spcPct val="115000"/>
                        </a:lnSpc>
                        <a:spcBef>
                          <a:spcPts val="0"/>
                        </a:spcBef>
                        <a:spcAft>
                          <a:spcPts val="0"/>
                        </a:spcAft>
                        <a:buNone/>
                      </a:pPr>
                      <a:r>
                        <a:rPr lang="en"/>
                        <a:t>$410,548.69</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Soft Drinks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OUT002</a:t>
                      </a:r>
                      <a:endParaRPr b="1" sz="1100"/>
                    </a:p>
                  </a:txBody>
                  <a:tcPr marT="91425" marB="91425" marR="91425" marL="91425"/>
                </a:tc>
                <a:tc>
                  <a:txBody>
                    <a:bodyPr/>
                    <a:lstStyle/>
                    <a:p>
                      <a:pPr indent="0" lvl="0" marL="0" rtl="0" algn="ctr">
                        <a:lnSpc>
                          <a:spcPct val="115000"/>
                        </a:lnSpc>
                        <a:spcBef>
                          <a:spcPts val="0"/>
                        </a:spcBef>
                        <a:spcAft>
                          <a:spcPts val="0"/>
                        </a:spcAft>
                        <a:buNone/>
                      </a:pPr>
                      <a:r>
                        <a:rPr lang="en"/>
                        <a:t>$103,808.35</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Soft Drinks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OUT003</a:t>
                      </a:r>
                      <a:endParaRPr b="1" sz="1100"/>
                    </a:p>
                  </a:txBody>
                  <a:tcPr marT="91425" marB="91425" marR="91425" marL="91425"/>
                </a:tc>
                <a:tc>
                  <a:txBody>
                    <a:bodyPr/>
                    <a:lstStyle/>
                    <a:p>
                      <a:pPr indent="0" lvl="0" marL="0" rtl="0" algn="ctr">
                        <a:lnSpc>
                          <a:spcPct val="115000"/>
                        </a:lnSpc>
                        <a:spcBef>
                          <a:spcPts val="0"/>
                        </a:spcBef>
                        <a:spcAft>
                          <a:spcPts val="0"/>
                        </a:spcAft>
                        <a:buNone/>
                      </a:pPr>
                      <a:r>
                        <a:rPr lang="en"/>
                        <a:t>$365,046.30</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Soft Drinks</a:t>
                      </a:r>
                      <a:endParaRPr b="1" sz="1100"/>
                    </a:p>
                  </a:txBody>
                  <a:tcPr marT="91425" marB="91425" marR="91425" marL="91425"/>
                </a:tc>
                <a:tc>
                  <a:txBody>
                    <a:bodyPr/>
                    <a:lstStyle/>
                    <a:p>
                      <a:pPr indent="0" lvl="0" marL="0" rtl="0" algn="ctr">
                        <a:lnSpc>
                          <a:spcPct val="115000"/>
                        </a:lnSpc>
                        <a:spcBef>
                          <a:spcPts val="0"/>
                        </a:spcBef>
                        <a:spcAft>
                          <a:spcPts val="0"/>
                        </a:spcAft>
                        <a:buNone/>
                      </a:pPr>
                      <a:r>
                        <a:rPr lang="en"/>
                        <a:t>OUT004</a:t>
                      </a:r>
                      <a:endParaRPr b="1" sz="1100"/>
                    </a:p>
                  </a:txBody>
                  <a:tcPr marT="91425" marB="91425" marR="91425" marL="91425"/>
                </a:tc>
                <a:tc>
                  <a:txBody>
                    <a:bodyPr/>
                    <a:lstStyle/>
                    <a:p>
                      <a:pPr indent="0" lvl="0" marL="0" rtl="0" algn="ctr">
                        <a:lnSpc>
                          <a:spcPct val="115000"/>
                        </a:lnSpc>
                        <a:spcBef>
                          <a:spcPts val="0"/>
                        </a:spcBef>
                        <a:spcAft>
                          <a:spcPts val="0"/>
                        </a:spcAft>
                        <a:buNone/>
                      </a:pPr>
                      <a:r>
                        <a:rPr lang="en"/>
                        <a:t>$917,641.38</a:t>
                      </a:r>
                      <a:endParaRPr b="1" sz="1100"/>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0"/>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 Revenue by Product </a:t>
            </a:r>
            <a:endParaRPr>
              <a:solidFill>
                <a:srgbClr val="000000"/>
              </a:solidFill>
            </a:endParaRPr>
          </a:p>
        </p:txBody>
      </p:sp>
      <p:graphicFrame>
        <p:nvGraphicFramePr>
          <p:cNvPr id="658" name="Google Shape;658;p100"/>
          <p:cNvGraphicFramePr/>
          <p:nvPr/>
        </p:nvGraphicFramePr>
        <p:xfrm>
          <a:off x="952500" y="695900"/>
          <a:ext cx="3000000" cy="3000000"/>
        </p:xfrm>
        <a:graphic>
          <a:graphicData uri="http://schemas.openxmlformats.org/drawingml/2006/table">
            <a:tbl>
              <a:tblPr>
                <a:noFill/>
                <a:tableStyleId>{DB5D40BB-10E1-4656-895B-F461E3124D36}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100"/>
                        <a:t>Product 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Store Id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Sales Revenue</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Starchy Foods</a:t>
                      </a:r>
                      <a:endParaRPr/>
                    </a:p>
                  </a:txBody>
                  <a:tcPr marT="91425" marB="91425" marR="91425" marL="91425"/>
                </a:tc>
                <a:tc>
                  <a:txBody>
                    <a:bodyPr/>
                    <a:lstStyle/>
                    <a:p>
                      <a:pPr indent="0" lvl="0" marL="0" rtl="0" algn="ctr">
                        <a:lnSpc>
                          <a:spcPct val="115000"/>
                        </a:lnSpc>
                        <a:spcBef>
                          <a:spcPts val="0"/>
                        </a:spcBef>
                        <a:spcAft>
                          <a:spcPts val="0"/>
                        </a:spcAft>
                        <a:buNone/>
                      </a:pPr>
                      <a:r>
                        <a:rPr lang="en"/>
                        <a:t>OUT001</a:t>
                      </a:r>
                      <a:endParaRPr/>
                    </a:p>
                  </a:txBody>
                  <a:tcPr marT="91425" marB="91425" marR="91425" marL="91425"/>
                </a:tc>
                <a:tc>
                  <a:txBody>
                    <a:bodyPr/>
                    <a:lstStyle/>
                    <a:p>
                      <a:pPr indent="0" lvl="0" marL="0" rtl="0" algn="ctr">
                        <a:lnSpc>
                          <a:spcPct val="115000"/>
                        </a:lnSpc>
                        <a:spcBef>
                          <a:spcPts val="0"/>
                        </a:spcBef>
                        <a:spcAft>
                          <a:spcPts val="0"/>
                        </a:spcAft>
                        <a:buNone/>
                      </a:pPr>
                      <a:r>
                        <a:rPr lang="en"/>
                        <a:t>$120,443.98</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Starchy Foods</a:t>
                      </a:r>
                      <a:endParaRPr/>
                    </a:p>
                  </a:txBody>
                  <a:tcPr marT="91425" marB="91425" marR="91425" marL="91425"/>
                </a:tc>
                <a:tc>
                  <a:txBody>
                    <a:bodyPr/>
                    <a:lstStyle/>
                    <a:p>
                      <a:pPr indent="0" lvl="0" marL="0" rtl="0" algn="ctr">
                        <a:lnSpc>
                          <a:spcPct val="115000"/>
                        </a:lnSpc>
                        <a:spcBef>
                          <a:spcPts val="0"/>
                        </a:spcBef>
                        <a:spcAft>
                          <a:spcPts val="0"/>
                        </a:spcAft>
                        <a:buNone/>
                      </a:pPr>
                      <a:r>
                        <a:rPr lang="en"/>
                        <a:t>OUT002</a:t>
                      </a:r>
                      <a:endParaRPr/>
                    </a:p>
                  </a:txBody>
                  <a:tcPr marT="91425" marB="91425" marR="91425" marL="91425"/>
                </a:tc>
                <a:tc>
                  <a:txBody>
                    <a:bodyPr/>
                    <a:lstStyle/>
                    <a:p>
                      <a:pPr indent="0" lvl="0" marL="0" rtl="0" algn="ctr">
                        <a:lnSpc>
                          <a:spcPct val="115000"/>
                        </a:lnSpc>
                        <a:spcBef>
                          <a:spcPts val="0"/>
                        </a:spcBef>
                        <a:spcAft>
                          <a:spcPts val="0"/>
                        </a:spcAft>
                        <a:buNone/>
                      </a:pPr>
                      <a:r>
                        <a:rPr lang="en"/>
                        <a:t>$20,044.98</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Starchy Foods</a:t>
                      </a:r>
                      <a:endParaRPr/>
                    </a:p>
                  </a:txBody>
                  <a:tcPr marT="91425" marB="91425" marR="91425" marL="91425"/>
                </a:tc>
                <a:tc>
                  <a:txBody>
                    <a:bodyPr/>
                    <a:lstStyle/>
                    <a:p>
                      <a:pPr indent="0" lvl="0" marL="0" rtl="0" algn="ctr">
                        <a:lnSpc>
                          <a:spcPct val="115000"/>
                        </a:lnSpc>
                        <a:spcBef>
                          <a:spcPts val="0"/>
                        </a:spcBef>
                        <a:spcAft>
                          <a:spcPts val="0"/>
                        </a:spcAft>
                        <a:buNone/>
                      </a:pPr>
                      <a:r>
                        <a:rPr lang="en"/>
                        <a:t>OUT003</a:t>
                      </a:r>
                      <a:endParaRPr/>
                    </a:p>
                  </a:txBody>
                  <a:tcPr marT="91425" marB="91425" marR="91425" marL="91425"/>
                </a:tc>
                <a:tc>
                  <a:txBody>
                    <a:bodyPr/>
                    <a:lstStyle/>
                    <a:p>
                      <a:pPr indent="0" lvl="0" marL="0" rtl="0" algn="ctr">
                        <a:lnSpc>
                          <a:spcPct val="115000"/>
                        </a:lnSpc>
                        <a:spcBef>
                          <a:spcPts val="0"/>
                        </a:spcBef>
                        <a:spcAft>
                          <a:spcPts val="0"/>
                        </a:spcAft>
                        <a:buNone/>
                      </a:pPr>
                      <a:r>
                        <a:rPr lang="en"/>
                        <a:t>$143,538.60</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Starchy Foods</a:t>
                      </a:r>
                      <a:endParaRPr/>
                    </a:p>
                  </a:txBody>
                  <a:tcPr marT="91425" marB="91425" marR="91425" marL="91425"/>
                </a:tc>
                <a:tc>
                  <a:txBody>
                    <a:bodyPr/>
                    <a:lstStyle/>
                    <a:p>
                      <a:pPr indent="0" lvl="0" marL="0" rtl="0" algn="ctr">
                        <a:lnSpc>
                          <a:spcPct val="115000"/>
                        </a:lnSpc>
                        <a:spcBef>
                          <a:spcPts val="0"/>
                        </a:spcBef>
                        <a:spcAft>
                          <a:spcPts val="0"/>
                        </a:spcAft>
                        <a:buNone/>
                      </a:pPr>
                      <a:r>
                        <a:rPr lang="en"/>
                        <a:t>OUT004</a:t>
                      </a:r>
                      <a:endParaRPr/>
                    </a:p>
                  </a:txBody>
                  <a:tcPr marT="91425" marB="91425" marR="91425" marL="91425"/>
                </a:tc>
                <a:tc>
                  <a:txBody>
                    <a:bodyPr/>
                    <a:lstStyle/>
                    <a:p>
                      <a:pPr indent="0" lvl="0" marL="0" rtl="0" algn="ctr">
                        <a:lnSpc>
                          <a:spcPct val="115000"/>
                        </a:lnSpc>
                        <a:spcBef>
                          <a:spcPts val="0"/>
                        </a:spcBef>
                        <a:spcAft>
                          <a:spcPts val="0"/>
                        </a:spcAft>
                        <a:buNone/>
                      </a:pPr>
                      <a:r>
                        <a:rPr lang="en"/>
                        <a:t>$234,746.89</a:t>
                      </a:r>
                      <a:endParaRPr/>
                    </a:p>
                  </a:txBody>
                  <a:tcPr marT="91425" marB="91425" marR="91425" marL="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1"/>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 Revenue by Product Sugar Content </a:t>
            </a:r>
            <a:endParaRPr>
              <a:solidFill>
                <a:srgbClr val="000000"/>
              </a:solidFill>
            </a:endParaRPr>
          </a:p>
        </p:txBody>
      </p:sp>
      <p:graphicFrame>
        <p:nvGraphicFramePr>
          <p:cNvPr id="664" name="Google Shape;664;p101"/>
          <p:cNvGraphicFramePr/>
          <p:nvPr/>
        </p:nvGraphicFramePr>
        <p:xfrm>
          <a:off x="952500" y="633700"/>
          <a:ext cx="3000000" cy="3000000"/>
        </p:xfrm>
        <a:graphic>
          <a:graphicData uri="http://schemas.openxmlformats.org/drawingml/2006/table">
            <a:tbl>
              <a:tblPr>
                <a:noFill/>
                <a:tableStyleId>{DB5D40BB-10E1-4656-895B-F461E3124D36}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100"/>
                        <a:t>Product 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Store Id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Sales Revenue</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Low Sugar</a:t>
                      </a:r>
                      <a:endParaRPr/>
                    </a:p>
                  </a:txBody>
                  <a:tcPr marT="91425" marB="91425" marR="91425" marL="91425"/>
                </a:tc>
                <a:tc>
                  <a:txBody>
                    <a:bodyPr/>
                    <a:lstStyle/>
                    <a:p>
                      <a:pPr indent="0" lvl="0" marL="0" rtl="0" algn="ctr">
                        <a:lnSpc>
                          <a:spcPct val="115000"/>
                        </a:lnSpc>
                        <a:spcBef>
                          <a:spcPts val="0"/>
                        </a:spcBef>
                        <a:spcAft>
                          <a:spcPts val="0"/>
                        </a:spcAft>
                        <a:buNone/>
                      </a:pPr>
                      <a:r>
                        <a:rPr lang="en"/>
                        <a:t>OUT001</a:t>
                      </a:r>
                      <a:endParaRPr/>
                    </a:p>
                  </a:txBody>
                  <a:tcPr marT="91425" marB="91425" marR="91425" marL="91425"/>
                </a:tc>
                <a:tc>
                  <a:txBody>
                    <a:bodyPr/>
                    <a:lstStyle/>
                    <a:p>
                      <a:pPr indent="0" lvl="0" marL="0" rtl="0" algn="ctr">
                        <a:lnSpc>
                          <a:spcPct val="115000"/>
                        </a:lnSpc>
                        <a:spcBef>
                          <a:spcPts val="0"/>
                        </a:spcBef>
                        <a:spcAft>
                          <a:spcPts val="0"/>
                        </a:spcAft>
                        <a:buNone/>
                      </a:pPr>
                      <a:r>
                        <a:rPr lang="en"/>
                        <a:t>$3,300,834.93</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Low Sugar</a:t>
                      </a:r>
                      <a:endParaRPr/>
                    </a:p>
                  </a:txBody>
                  <a:tcPr marT="91425" marB="91425" marR="91425" marL="91425"/>
                </a:tc>
                <a:tc>
                  <a:txBody>
                    <a:bodyPr/>
                    <a:lstStyle/>
                    <a:p>
                      <a:pPr indent="0" lvl="0" marL="0" rtl="0" algn="ctr">
                        <a:lnSpc>
                          <a:spcPct val="115000"/>
                        </a:lnSpc>
                        <a:spcBef>
                          <a:spcPts val="0"/>
                        </a:spcBef>
                        <a:spcAft>
                          <a:spcPts val="0"/>
                        </a:spcAft>
                        <a:buNone/>
                      </a:pPr>
                      <a:r>
                        <a:rPr lang="en"/>
                        <a:t>OUT002</a:t>
                      </a:r>
                      <a:endParaRPr/>
                    </a:p>
                  </a:txBody>
                  <a:tcPr marT="91425" marB="91425" marR="91425" marL="91425"/>
                </a:tc>
                <a:tc>
                  <a:txBody>
                    <a:bodyPr/>
                    <a:lstStyle/>
                    <a:p>
                      <a:pPr indent="0" lvl="0" marL="0" rtl="0" algn="ctr">
                        <a:lnSpc>
                          <a:spcPct val="115000"/>
                        </a:lnSpc>
                        <a:spcBef>
                          <a:spcPts val="0"/>
                        </a:spcBef>
                        <a:spcAft>
                          <a:spcPts val="0"/>
                        </a:spcAft>
                        <a:buNone/>
                      </a:pPr>
                      <a:r>
                        <a:rPr lang="en"/>
                        <a:t>$1,156,758.85</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Low Sugar</a:t>
                      </a:r>
                      <a:endParaRPr/>
                    </a:p>
                  </a:txBody>
                  <a:tcPr marT="91425" marB="91425" marR="91425" marL="91425"/>
                </a:tc>
                <a:tc>
                  <a:txBody>
                    <a:bodyPr/>
                    <a:lstStyle/>
                    <a:p>
                      <a:pPr indent="0" lvl="0" marL="0" rtl="0" algn="ctr">
                        <a:lnSpc>
                          <a:spcPct val="115000"/>
                        </a:lnSpc>
                        <a:spcBef>
                          <a:spcPts val="0"/>
                        </a:spcBef>
                        <a:spcAft>
                          <a:spcPts val="0"/>
                        </a:spcAft>
                        <a:buNone/>
                      </a:pPr>
                      <a:r>
                        <a:rPr lang="en"/>
                        <a:t>OUT003</a:t>
                      </a:r>
                      <a:endParaRPr/>
                    </a:p>
                  </a:txBody>
                  <a:tcPr marT="91425" marB="91425" marR="91425" marL="91425"/>
                </a:tc>
                <a:tc>
                  <a:txBody>
                    <a:bodyPr/>
                    <a:lstStyle/>
                    <a:p>
                      <a:pPr indent="0" lvl="0" marL="0" rtl="0" algn="ctr">
                        <a:lnSpc>
                          <a:spcPct val="115000"/>
                        </a:lnSpc>
                        <a:spcBef>
                          <a:spcPts val="0"/>
                        </a:spcBef>
                        <a:spcAft>
                          <a:spcPts val="0"/>
                        </a:spcAft>
                        <a:buNone/>
                      </a:pPr>
                      <a:r>
                        <a:rPr lang="en"/>
                        <a:t>$3,706,903.24</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Low Sugar</a:t>
                      </a:r>
                      <a:endParaRPr/>
                    </a:p>
                  </a:txBody>
                  <a:tcPr marT="91425" marB="91425" marR="91425" marL="91425"/>
                </a:tc>
                <a:tc>
                  <a:txBody>
                    <a:bodyPr/>
                    <a:lstStyle/>
                    <a:p>
                      <a:pPr indent="0" lvl="0" marL="0" rtl="0" algn="ctr">
                        <a:lnSpc>
                          <a:spcPct val="115000"/>
                        </a:lnSpc>
                        <a:spcBef>
                          <a:spcPts val="0"/>
                        </a:spcBef>
                        <a:spcAft>
                          <a:spcPts val="0"/>
                        </a:spcAft>
                        <a:buNone/>
                      </a:pPr>
                      <a:r>
                        <a:rPr lang="en"/>
                        <a:t>OUT004</a:t>
                      </a:r>
                      <a:endParaRPr/>
                    </a:p>
                  </a:txBody>
                  <a:tcPr marT="91425" marB="91425" marR="91425" marL="91425"/>
                </a:tc>
                <a:tc>
                  <a:txBody>
                    <a:bodyPr/>
                    <a:lstStyle/>
                    <a:p>
                      <a:pPr indent="0" lvl="0" marL="0" rtl="0" algn="ctr">
                        <a:lnSpc>
                          <a:spcPct val="115000"/>
                        </a:lnSpc>
                        <a:spcBef>
                          <a:spcPts val="0"/>
                        </a:spcBef>
                        <a:spcAft>
                          <a:spcPts val="0"/>
                        </a:spcAft>
                        <a:buNone/>
                      </a:pPr>
                      <a:r>
                        <a:rPr lang="en"/>
                        <a:t>$8,658,908.78</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No Sugar</a:t>
                      </a:r>
                      <a:endParaRPr/>
                    </a:p>
                  </a:txBody>
                  <a:tcPr marT="91425" marB="91425" marR="91425" marL="91425"/>
                </a:tc>
                <a:tc>
                  <a:txBody>
                    <a:bodyPr/>
                    <a:lstStyle/>
                    <a:p>
                      <a:pPr indent="0" lvl="0" marL="0" rtl="0" algn="ctr">
                        <a:lnSpc>
                          <a:spcPct val="115000"/>
                        </a:lnSpc>
                        <a:spcBef>
                          <a:spcPts val="0"/>
                        </a:spcBef>
                        <a:spcAft>
                          <a:spcPts val="0"/>
                        </a:spcAft>
                        <a:buNone/>
                      </a:pPr>
                      <a:r>
                        <a:rPr lang="en"/>
                        <a:t>OUT001</a:t>
                      </a:r>
                      <a:endParaRPr/>
                    </a:p>
                  </a:txBody>
                  <a:tcPr marT="91425" marB="91425" marR="91425" marL="91425"/>
                </a:tc>
                <a:tc>
                  <a:txBody>
                    <a:bodyPr/>
                    <a:lstStyle/>
                    <a:p>
                      <a:pPr indent="0" lvl="0" marL="0" rtl="0" algn="ctr">
                        <a:lnSpc>
                          <a:spcPct val="115000"/>
                        </a:lnSpc>
                        <a:spcBef>
                          <a:spcPts val="0"/>
                        </a:spcBef>
                        <a:spcAft>
                          <a:spcPts val="0"/>
                        </a:spcAft>
                        <a:buNone/>
                      </a:pPr>
                      <a:r>
                        <a:rPr lang="en"/>
                        <a:t>$1,090,353.78</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No Sugar</a:t>
                      </a:r>
                      <a:endParaRPr/>
                    </a:p>
                  </a:txBody>
                  <a:tcPr marT="91425" marB="91425" marR="91425" marL="91425"/>
                </a:tc>
                <a:tc>
                  <a:txBody>
                    <a:bodyPr/>
                    <a:lstStyle/>
                    <a:p>
                      <a:pPr indent="0" lvl="0" marL="0" rtl="0" algn="ctr">
                        <a:lnSpc>
                          <a:spcPct val="115000"/>
                        </a:lnSpc>
                        <a:spcBef>
                          <a:spcPts val="0"/>
                        </a:spcBef>
                        <a:spcAft>
                          <a:spcPts val="0"/>
                        </a:spcAft>
                        <a:buNone/>
                      </a:pPr>
                      <a:r>
                        <a:rPr lang="en"/>
                        <a:t>OUT002</a:t>
                      </a:r>
                      <a:endParaRPr/>
                    </a:p>
                  </a:txBody>
                  <a:tcPr marT="91425" marB="91425" marR="91425" marL="91425"/>
                </a:tc>
                <a:tc>
                  <a:txBody>
                    <a:bodyPr/>
                    <a:lstStyle/>
                    <a:p>
                      <a:pPr indent="0" lvl="0" marL="0" rtl="0" algn="ctr">
                        <a:lnSpc>
                          <a:spcPct val="115000"/>
                        </a:lnSpc>
                        <a:spcBef>
                          <a:spcPts val="0"/>
                        </a:spcBef>
                        <a:spcAft>
                          <a:spcPts val="0"/>
                        </a:spcAft>
                        <a:buNone/>
                      </a:pPr>
                      <a:r>
                        <a:rPr lang="en"/>
                        <a:t>$382,162.19</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No Sugar</a:t>
                      </a:r>
                      <a:endParaRPr/>
                    </a:p>
                  </a:txBody>
                  <a:tcPr marT="91425" marB="91425" marR="91425" marL="91425"/>
                </a:tc>
                <a:tc>
                  <a:txBody>
                    <a:bodyPr/>
                    <a:lstStyle/>
                    <a:p>
                      <a:pPr indent="0" lvl="0" marL="0" rtl="0" algn="ctr">
                        <a:lnSpc>
                          <a:spcPct val="115000"/>
                        </a:lnSpc>
                        <a:spcBef>
                          <a:spcPts val="0"/>
                        </a:spcBef>
                        <a:spcAft>
                          <a:spcPts val="0"/>
                        </a:spcAft>
                        <a:buNone/>
                      </a:pPr>
                      <a:r>
                        <a:rPr lang="en"/>
                        <a:t>OUT003</a:t>
                      </a:r>
                      <a:endParaRPr/>
                    </a:p>
                  </a:txBody>
                  <a:tcPr marT="91425" marB="91425" marR="91425" marL="91425"/>
                </a:tc>
                <a:tc>
                  <a:txBody>
                    <a:bodyPr/>
                    <a:lstStyle/>
                    <a:p>
                      <a:pPr indent="0" lvl="0" marL="0" rtl="0" algn="ctr">
                        <a:lnSpc>
                          <a:spcPct val="115000"/>
                        </a:lnSpc>
                        <a:spcBef>
                          <a:spcPts val="0"/>
                        </a:spcBef>
                        <a:spcAft>
                          <a:spcPts val="0"/>
                        </a:spcAft>
                        <a:buNone/>
                      </a:pPr>
                      <a:r>
                        <a:rPr lang="en"/>
                        <a:t>$1,123,084.57</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No Sugar</a:t>
                      </a:r>
                      <a:endParaRPr/>
                    </a:p>
                  </a:txBody>
                  <a:tcPr marT="91425" marB="91425" marR="91425" marL="91425"/>
                </a:tc>
                <a:tc>
                  <a:txBody>
                    <a:bodyPr/>
                    <a:lstStyle/>
                    <a:p>
                      <a:pPr indent="0" lvl="0" marL="0" rtl="0" algn="ctr">
                        <a:lnSpc>
                          <a:spcPct val="115000"/>
                        </a:lnSpc>
                        <a:spcBef>
                          <a:spcPts val="0"/>
                        </a:spcBef>
                        <a:spcAft>
                          <a:spcPts val="0"/>
                        </a:spcAft>
                        <a:buNone/>
                      </a:pPr>
                      <a:r>
                        <a:rPr lang="en"/>
                        <a:t>OUT004</a:t>
                      </a:r>
                      <a:endParaRPr/>
                    </a:p>
                  </a:txBody>
                  <a:tcPr marT="91425" marB="91425" marR="91425" marL="91425"/>
                </a:tc>
                <a:tc>
                  <a:txBody>
                    <a:bodyPr/>
                    <a:lstStyle/>
                    <a:p>
                      <a:pPr indent="0" lvl="0" marL="0" rtl="0" algn="ctr">
                        <a:lnSpc>
                          <a:spcPct val="115000"/>
                        </a:lnSpc>
                        <a:spcBef>
                          <a:spcPts val="0"/>
                        </a:spcBef>
                        <a:spcAft>
                          <a:spcPts val="0"/>
                        </a:spcAft>
                        <a:buNone/>
                      </a:pPr>
                      <a:r>
                        <a:rPr lang="en"/>
                        <a:t>$2,674,343.14</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Regular</a:t>
                      </a:r>
                      <a:endParaRPr/>
                    </a:p>
                  </a:txBody>
                  <a:tcPr marT="91425" marB="91425" marR="91425" marL="91425"/>
                </a:tc>
                <a:tc>
                  <a:txBody>
                    <a:bodyPr/>
                    <a:lstStyle/>
                    <a:p>
                      <a:pPr indent="0" lvl="0" marL="0" rtl="0" algn="ctr">
                        <a:lnSpc>
                          <a:spcPct val="115000"/>
                        </a:lnSpc>
                        <a:spcBef>
                          <a:spcPts val="0"/>
                        </a:spcBef>
                        <a:spcAft>
                          <a:spcPts val="0"/>
                        </a:spcAft>
                        <a:buNone/>
                      </a:pPr>
                      <a:r>
                        <a:rPr lang="en"/>
                        <a:t>OUT001</a:t>
                      </a:r>
                      <a:endParaRPr/>
                    </a:p>
                  </a:txBody>
                  <a:tcPr marT="91425" marB="91425" marR="91425" marL="91425"/>
                </a:tc>
                <a:tc>
                  <a:txBody>
                    <a:bodyPr/>
                    <a:lstStyle/>
                    <a:p>
                      <a:pPr indent="0" lvl="0" marL="0" rtl="0" algn="ctr">
                        <a:lnSpc>
                          <a:spcPct val="115000"/>
                        </a:lnSpc>
                        <a:spcBef>
                          <a:spcPts val="0"/>
                        </a:spcBef>
                        <a:spcAft>
                          <a:spcPts val="0"/>
                        </a:spcAft>
                        <a:buNone/>
                      </a:pPr>
                      <a:r>
                        <a:rPr lang="en"/>
                        <a:t>$1,749,444.51</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Regular</a:t>
                      </a:r>
                      <a:endParaRPr/>
                    </a:p>
                  </a:txBody>
                  <a:tcPr marT="91425" marB="91425" marR="91425" marL="91425"/>
                </a:tc>
                <a:tc>
                  <a:txBody>
                    <a:bodyPr/>
                    <a:lstStyle/>
                    <a:p>
                      <a:pPr indent="0" lvl="0" marL="0" rtl="0" algn="ctr">
                        <a:lnSpc>
                          <a:spcPct val="115000"/>
                        </a:lnSpc>
                        <a:spcBef>
                          <a:spcPts val="0"/>
                        </a:spcBef>
                        <a:spcAft>
                          <a:spcPts val="0"/>
                        </a:spcAft>
                        <a:buNone/>
                      </a:pPr>
                      <a:r>
                        <a:rPr lang="en"/>
                        <a:t>OUT002</a:t>
                      </a:r>
                      <a:endParaRPr/>
                    </a:p>
                  </a:txBody>
                  <a:tcPr marT="91425" marB="91425" marR="91425" marL="91425"/>
                </a:tc>
                <a:tc>
                  <a:txBody>
                    <a:bodyPr/>
                    <a:lstStyle/>
                    <a:p>
                      <a:pPr indent="0" lvl="0" marL="0" rtl="0" algn="ctr">
                        <a:lnSpc>
                          <a:spcPct val="115000"/>
                        </a:lnSpc>
                        <a:spcBef>
                          <a:spcPts val="0"/>
                        </a:spcBef>
                        <a:spcAft>
                          <a:spcPts val="0"/>
                        </a:spcAft>
                        <a:buNone/>
                      </a:pPr>
                      <a:r>
                        <a:rPr lang="en"/>
                        <a:t>$472,112.50</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Business Problem Overview and Solution Approach</a:t>
            </a:r>
            <a:endParaRPr>
              <a:solidFill>
                <a:srgbClr val="000000"/>
              </a:solidFill>
            </a:endParaRPr>
          </a:p>
        </p:txBody>
      </p:sp>
      <p:sp>
        <p:nvSpPr>
          <p:cNvPr id="149" name="Google Shape;149;p30"/>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400">
                <a:solidFill>
                  <a:srgbClr val="000000"/>
                </a:solidFill>
              </a:rPr>
              <a:t>Insight</a:t>
            </a:r>
            <a:endParaRPr sz="1400">
              <a:solidFill>
                <a:srgbClr val="000000"/>
              </a:solidFill>
            </a:endParaRPr>
          </a:p>
          <a:p>
            <a:pPr indent="0" lvl="0" marL="0" rtl="0" algn="l">
              <a:spcBef>
                <a:spcPts val="1200"/>
              </a:spcBef>
              <a:spcAft>
                <a:spcPts val="0"/>
              </a:spcAft>
              <a:buNone/>
            </a:pPr>
            <a:r>
              <a:rPr b="1" lang="en" sz="1100">
                <a:solidFill>
                  <a:srgbClr val="000000"/>
                </a:solidFill>
                <a:latin typeface="Arial"/>
                <a:ea typeface="Arial"/>
                <a:cs typeface="Arial"/>
                <a:sym typeface="Arial"/>
              </a:rPr>
              <a:t>Potential for location-based feature impact</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Product preferences, sales behavior, and inventory flow may vary sharply between tiers.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Business strategy cues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Tier 1 stores may carry premium assortments or benefit from brand awareness.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Tier 3 stores may require more localized assortments or pricing strategies.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Operational implications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OUT004 may serve broader customer segments, carry wider assortments, or experience higher throughput.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Medium-sized stores might reflect the chain’s baseline operating model.</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en" sz="1100">
                <a:solidFill>
                  <a:srgbClr val="000000"/>
                </a:solidFill>
                <a:latin typeface="Arial"/>
                <a:ea typeface="Arial"/>
                <a:cs typeface="Arial"/>
                <a:sym typeface="Arial"/>
              </a:rPr>
              <a:t>Departmental Stores</a:t>
            </a:r>
            <a:r>
              <a:rPr lang="en" sz="1100">
                <a:solidFill>
                  <a:srgbClr val="000000"/>
                </a:solidFill>
                <a:latin typeface="Arial"/>
                <a:ea typeface="Arial"/>
                <a:cs typeface="Arial"/>
                <a:sym typeface="Arial"/>
              </a:rPr>
              <a:t>: broader assortments could benefit from more complex inventory models.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en" sz="1100">
                <a:solidFill>
                  <a:srgbClr val="000000"/>
                </a:solidFill>
                <a:latin typeface="Arial"/>
                <a:ea typeface="Arial"/>
                <a:cs typeface="Arial"/>
                <a:sym typeface="Arial"/>
              </a:rPr>
              <a:t>Food Marts</a:t>
            </a:r>
            <a:r>
              <a:rPr lang="en" sz="1100">
                <a:solidFill>
                  <a:srgbClr val="000000"/>
                </a:solidFill>
                <a:latin typeface="Arial"/>
                <a:ea typeface="Arial"/>
                <a:cs typeface="Arial"/>
                <a:sym typeface="Arial"/>
              </a:rPr>
              <a:t>: quick-turn goods may need real-time or daily-level prediction granularity.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Target is dominated by price and pack size, age matters modestly, and allocated area (as-is) isn’t pulling its weight.</a:t>
            </a:r>
            <a:endParaRPr sz="1100">
              <a:solidFill>
                <a:srgbClr val="000000"/>
              </a:solidFill>
              <a:latin typeface="Arial"/>
              <a:ea typeface="Arial"/>
              <a:cs typeface="Arial"/>
              <a:sym typeface="Arial"/>
            </a:endParaRPr>
          </a:p>
          <a:p>
            <a:pPr indent="0" lvl="0" marL="457200" rtl="0" algn="l">
              <a:lnSpc>
                <a:spcPct val="115000"/>
              </a:lnSpc>
              <a:spcBef>
                <a:spcPts val="1000"/>
              </a:spcBef>
              <a:spcAft>
                <a:spcPts val="1000"/>
              </a:spcAft>
              <a:buNone/>
            </a:pPr>
            <a:r>
              <a:t/>
            </a:r>
            <a:endParaRPr sz="1400">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2"/>
          <p:cNvSpPr txBox="1"/>
          <p:nvPr>
            <p:ph type="title"/>
          </p:nvPr>
        </p:nvSpPr>
        <p:spPr>
          <a:xfrm>
            <a:off x="133400" y="6100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Appendix Revenue by Product Sugar Content </a:t>
            </a:r>
            <a:endParaRPr>
              <a:solidFill>
                <a:srgbClr val="000000"/>
              </a:solidFill>
            </a:endParaRPr>
          </a:p>
        </p:txBody>
      </p:sp>
      <p:graphicFrame>
        <p:nvGraphicFramePr>
          <p:cNvPr id="670" name="Google Shape;670;p102"/>
          <p:cNvGraphicFramePr/>
          <p:nvPr/>
        </p:nvGraphicFramePr>
        <p:xfrm>
          <a:off x="952500" y="633700"/>
          <a:ext cx="3000000" cy="3000000"/>
        </p:xfrm>
        <a:graphic>
          <a:graphicData uri="http://schemas.openxmlformats.org/drawingml/2006/table">
            <a:tbl>
              <a:tblPr>
                <a:noFill/>
                <a:tableStyleId>{DB5D40BB-10E1-4656-895B-F461E3124D36}</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 sz="1100"/>
                        <a:t>Product 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Store Id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 sz="1100"/>
                        <a:t>Sales Revenue</a:t>
                      </a:r>
                      <a:endParaRPr b="1" sz="1100"/>
                    </a:p>
                  </a:txBody>
                  <a:tcPr marT="91425" marB="91425" marR="91425" marL="91425"/>
                </a:tc>
              </a:tr>
              <a:tr h="381000">
                <a:tc>
                  <a:txBody>
                    <a:bodyPr/>
                    <a:lstStyle/>
                    <a:p>
                      <a:pPr indent="0" lvl="0" marL="0" rtl="0" algn="ctr">
                        <a:lnSpc>
                          <a:spcPct val="115000"/>
                        </a:lnSpc>
                        <a:spcBef>
                          <a:spcPts val="0"/>
                        </a:spcBef>
                        <a:spcAft>
                          <a:spcPts val="0"/>
                        </a:spcAft>
                        <a:buNone/>
                      </a:pPr>
                      <a:r>
                        <a:rPr lang="en"/>
                        <a:t>Regular</a:t>
                      </a:r>
                      <a:endParaRPr/>
                    </a:p>
                  </a:txBody>
                  <a:tcPr marT="91425" marB="91425" marR="91425" marL="91425"/>
                </a:tc>
                <a:tc>
                  <a:txBody>
                    <a:bodyPr/>
                    <a:lstStyle/>
                    <a:p>
                      <a:pPr indent="0" lvl="0" marL="0" rtl="0" algn="ctr">
                        <a:lnSpc>
                          <a:spcPct val="115000"/>
                        </a:lnSpc>
                        <a:spcBef>
                          <a:spcPts val="0"/>
                        </a:spcBef>
                        <a:spcAft>
                          <a:spcPts val="0"/>
                        </a:spcAft>
                        <a:buNone/>
                      </a:pPr>
                      <a:r>
                        <a:rPr lang="en"/>
                        <a:t>OUT003</a:t>
                      </a:r>
                      <a:endParaRPr/>
                    </a:p>
                  </a:txBody>
                  <a:tcPr marT="91425" marB="91425" marR="91425" marL="91425"/>
                </a:tc>
                <a:tc>
                  <a:txBody>
                    <a:bodyPr/>
                    <a:lstStyle/>
                    <a:p>
                      <a:pPr indent="0" lvl="0" marL="0" rtl="0" algn="ctr">
                        <a:lnSpc>
                          <a:spcPct val="115000"/>
                        </a:lnSpc>
                        <a:spcBef>
                          <a:spcPts val="0"/>
                        </a:spcBef>
                        <a:spcAft>
                          <a:spcPts val="0"/>
                        </a:spcAft>
                        <a:buNone/>
                      </a:pPr>
                      <a:r>
                        <a:rPr lang="en"/>
                        <a:t>$1,743,566.35</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Regular</a:t>
                      </a:r>
                      <a:endParaRPr/>
                    </a:p>
                  </a:txBody>
                  <a:tcPr marT="91425" marB="91425" marR="91425" marL="91425"/>
                </a:tc>
                <a:tc>
                  <a:txBody>
                    <a:bodyPr/>
                    <a:lstStyle/>
                    <a:p>
                      <a:pPr indent="0" lvl="0" marL="0" rtl="0" algn="ctr">
                        <a:lnSpc>
                          <a:spcPct val="115000"/>
                        </a:lnSpc>
                        <a:spcBef>
                          <a:spcPts val="0"/>
                        </a:spcBef>
                        <a:spcAft>
                          <a:spcPts val="0"/>
                        </a:spcAft>
                        <a:buNone/>
                      </a:pPr>
                      <a:r>
                        <a:rPr lang="en"/>
                        <a:t>OUT004</a:t>
                      </a:r>
                      <a:endParaRPr/>
                    </a:p>
                  </a:txBody>
                  <a:tcPr marT="91425" marB="91425" marR="91425" marL="91425"/>
                </a:tc>
                <a:tc>
                  <a:txBody>
                    <a:bodyPr/>
                    <a:lstStyle/>
                    <a:p>
                      <a:pPr indent="0" lvl="0" marL="0" rtl="0" algn="ctr">
                        <a:lnSpc>
                          <a:spcPct val="115000"/>
                        </a:lnSpc>
                        <a:spcBef>
                          <a:spcPts val="0"/>
                        </a:spcBef>
                        <a:spcAft>
                          <a:spcPts val="0"/>
                        </a:spcAft>
                        <a:buNone/>
                      </a:pPr>
                      <a:r>
                        <a:rPr lang="en"/>
                        <a:t>$3,902,547.93</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Regular</a:t>
                      </a:r>
                      <a:endParaRPr/>
                    </a:p>
                  </a:txBody>
                  <a:tcPr marT="91425" marB="91425" marR="91425" marL="91425"/>
                </a:tc>
                <a:tc>
                  <a:txBody>
                    <a:bodyPr/>
                    <a:lstStyle/>
                    <a:p>
                      <a:pPr indent="0" lvl="0" marL="0" rtl="0" algn="ctr">
                        <a:lnSpc>
                          <a:spcPct val="115000"/>
                        </a:lnSpc>
                        <a:spcBef>
                          <a:spcPts val="0"/>
                        </a:spcBef>
                        <a:spcAft>
                          <a:spcPts val="0"/>
                        </a:spcAft>
                        <a:buNone/>
                      </a:pPr>
                      <a:r>
                        <a:rPr lang="en"/>
                        <a:t>OUT001</a:t>
                      </a:r>
                      <a:endParaRPr/>
                    </a:p>
                  </a:txBody>
                  <a:tcPr marT="91425" marB="91425" marR="91425" marL="91425"/>
                </a:tc>
                <a:tc>
                  <a:txBody>
                    <a:bodyPr/>
                    <a:lstStyle/>
                    <a:p>
                      <a:pPr indent="0" lvl="0" marL="0" rtl="0" algn="ctr">
                        <a:lnSpc>
                          <a:spcPct val="115000"/>
                        </a:lnSpc>
                        <a:spcBef>
                          <a:spcPts val="0"/>
                        </a:spcBef>
                        <a:spcAft>
                          <a:spcPts val="0"/>
                        </a:spcAft>
                        <a:buNone/>
                      </a:pPr>
                      <a:r>
                        <a:rPr lang="en"/>
                        <a:t>$82,479.96</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Regular</a:t>
                      </a:r>
                      <a:endParaRPr/>
                    </a:p>
                  </a:txBody>
                  <a:tcPr marT="91425" marB="91425" marR="91425" marL="91425"/>
                </a:tc>
                <a:tc>
                  <a:txBody>
                    <a:bodyPr/>
                    <a:lstStyle/>
                    <a:p>
                      <a:pPr indent="0" lvl="0" marL="0" rtl="0" algn="ctr">
                        <a:lnSpc>
                          <a:spcPct val="115000"/>
                        </a:lnSpc>
                        <a:spcBef>
                          <a:spcPts val="0"/>
                        </a:spcBef>
                        <a:spcAft>
                          <a:spcPts val="0"/>
                        </a:spcAft>
                        <a:buNone/>
                      </a:pPr>
                      <a:r>
                        <a:rPr lang="en"/>
                        <a:t>OUT002</a:t>
                      </a:r>
                      <a:endParaRPr/>
                    </a:p>
                  </a:txBody>
                  <a:tcPr marT="91425" marB="91425" marR="91425" marL="91425"/>
                </a:tc>
                <a:tc>
                  <a:txBody>
                    <a:bodyPr/>
                    <a:lstStyle/>
                    <a:p>
                      <a:pPr indent="0" lvl="0" marL="0" rtl="0" algn="ctr">
                        <a:lnSpc>
                          <a:spcPct val="115000"/>
                        </a:lnSpc>
                        <a:spcBef>
                          <a:spcPts val="0"/>
                        </a:spcBef>
                        <a:spcAft>
                          <a:spcPts val="0"/>
                        </a:spcAft>
                        <a:buNone/>
                      </a:pPr>
                      <a:r>
                        <a:rPr lang="en"/>
                        <a:t>$19,876.18</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Regular</a:t>
                      </a:r>
                      <a:endParaRPr/>
                    </a:p>
                  </a:txBody>
                  <a:tcPr marT="91425" marB="91425" marR="91425" marL="91425"/>
                </a:tc>
                <a:tc>
                  <a:txBody>
                    <a:bodyPr/>
                    <a:lstStyle/>
                    <a:p>
                      <a:pPr indent="0" lvl="0" marL="0" rtl="0" algn="ctr">
                        <a:lnSpc>
                          <a:spcPct val="115000"/>
                        </a:lnSpc>
                        <a:spcBef>
                          <a:spcPts val="0"/>
                        </a:spcBef>
                        <a:spcAft>
                          <a:spcPts val="0"/>
                        </a:spcAft>
                        <a:buNone/>
                      </a:pPr>
                      <a:r>
                        <a:rPr lang="en"/>
                        <a:t>OUT003</a:t>
                      </a:r>
                      <a:endParaRPr/>
                    </a:p>
                  </a:txBody>
                  <a:tcPr marT="91425" marB="91425" marR="91425" marL="91425"/>
                </a:tc>
                <a:tc>
                  <a:txBody>
                    <a:bodyPr/>
                    <a:lstStyle/>
                    <a:p>
                      <a:pPr indent="0" lvl="0" marL="0" rtl="0" algn="ctr">
                        <a:lnSpc>
                          <a:spcPct val="115000"/>
                        </a:lnSpc>
                        <a:spcBef>
                          <a:spcPts val="0"/>
                        </a:spcBef>
                        <a:spcAft>
                          <a:spcPts val="0"/>
                        </a:spcAft>
                        <a:buNone/>
                      </a:pPr>
                      <a:r>
                        <a:rPr lang="en"/>
                        <a:t>$99,903.41</a:t>
                      </a:r>
                      <a:endParaRPr/>
                    </a:p>
                  </a:txBody>
                  <a:tcPr marT="91425" marB="91425" marR="91425" marL="91425"/>
                </a:tc>
              </a:tr>
              <a:tr h="381000">
                <a:tc>
                  <a:txBody>
                    <a:bodyPr/>
                    <a:lstStyle/>
                    <a:p>
                      <a:pPr indent="0" lvl="0" marL="0" rtl="0" algn="ctr">
                        <a:lnSpc>
                          <a:spcPct val="115000"/>
                        </a:lnSpc>
                        <a:spcBef>
                          <a:spcPts val="0"/>
                        </a:spcBef>
                        <a:spcAft>
                          <a:spcPts val="0"/>
                        </a:spcAft>
                        <a:buNone/>
                      </a:pPr>
                      <a:r>
                        <a:rPr lang="en"/>
                        <a:t>Regular</a:t>
                      </a:r>
                      <a:endParaRPr/>
                    </a:p>
                  </a:txBody>
                  <a:tcPr marT="91425" marB="91425" marR="91425" marL="91425"/>
                </a:tc>
                <a:tc>
                  <a:txBody>
                    <a:bodyPr/>
                    <a:lstStyle/>
                    <a:p>
                      <a:pPr indent="0" lvl="0" marL="0" rtl="0" algn="ctr">
                        <a:lnSpc>
                          <a:spcPct val="115000"/>
                        </a:lnSpc>
                        <a:spcBef>
                          <a:spcPts val="0"/>
                        </a:spcBef>
                        <a:spcAft>
                          <a:spcPts val="0"/>
                        </a:spcAft>
                        <a:buNone/>
                      </a:pPr>
                      <a:r>
                        <a:rPr lang="en"/>
                        <a:t>OUT004</a:t>
                      </a:r>
                      <a:endParaRPr/>
                    </a:p>
                  </a:txBody>
                  <a:tcPr marT="91425" marB="91425" marR="91425" marL="91425"/>
                </a:tc>
                <a:tc>
                  <a:txBody>
                    <a:bodyPr/>
                    <a:lstStyle/>
                    <a:p>
                      <a:pPr indent="0" lvl="0" marL="0" rtl="0" algn="ctr">
                        <a:lnSpc>
                          <a:spcPct val="115000"/>
                        </a:lnSpc>
                        <a:spcBef>
                          <a:spcPts val="0"/>
                        </a:spcBef>
                        <a:spcAft>
                          <a:spcPts val="0"/>
                        </a:spcAft>
                        <a:buNone/>
                      </a:pPr>
                      <a:r>
                        <a:rPr lang="en"/>
                        <a:t>$191,783.58</a:t>
                      </a:r>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3"/>
          <p:cNvSpPr txBox="1"/>
          <p:nvPr>
            <p:ph type="title"/>
          </p:nvPr>
        </p:nvSpPr>
        <p:spPr>
          <a:xfrm>
            <a:off x="70129" y="6703219"/>
            <a:ext cx="15008700" cy="697800"/>
          </a:xfrm>
          <a:prstGeom prst="rect">
            <a:avLst/>
          </a:prstGeom>
          <a:noFill/>
          <a:ln>
            <a:noFill/>
          </a:ln>
        </p:spPr>
        <p:txBody>
          <a:bodyPr anchorCtr="0" anchor="t" bIns="0" lIns="0" spcFirstLastPara="1" rIns="0" wrap="square" tIns="12850">
            <a:noAutofit/>
          </a:bodyPr>
          <a:lstStyle/>
          <a:p>
            <a:pPr indent="0" lvl="0" marL="0" rtl="0" algn="l">
              <a:lnSpc>
                <a:spcPct val="100000"/>
              </a:lnSpc>
              <a:spcBef>
                <a:spcPts val="0"/>
              </a:spcBef>
              <a:spcAft>
                <a:spcPts val="0"/>
              </a:spcAft>
              <a:buSzPts val="2200"/>
              <a:buNone/>
            </a:pPr>
            <a:r>
              <a:t/>
            </a:r>
            <a:endParaRPr/>
          </a:p>
        </p:txBody>
      </p:sp>
      <p:sp>
        <p:nvSpPr>
          <p:cNvPr id="678" name="Google Shape;678;p103"/>
          <p:cNvSpPr txBox="1"/>
          <p:nvPr>
            <p:ph idx="4294967295"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202550" y="289279"/>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en">
                <a:solidFill>
                  <a:srgbClr val="000000"/>
                </a:solidFill>
              </a:rPr>
              <a:t>Business Problem Overview and Solution Approach</a:t>
            </a:r>
            <a:endParaRPr>
              <a:solidFill>
                <a:srgbClr val="000000"/>
              </a:solidFill>
            </a:endParaRPr>
          </a:p>
        </p:txBody>
      </p:sp>
      <p:sp>
        <p:nvSpPr>
          <p:cNvPr id="155" name="Google Shape;155;p31"/>
          <p:cNvSpPr txBox="1"/>
          <p:nvPr>
            <p:ph idx="1" type="body"/>
          </p:nvPr>
        </p:nvSpPr>
        <p:spPr>
          <a:xfrm>
            <a:off x="202550" y="861975"/>
            <a:ext cx="8629800" cy="3706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Heavier = Higher sales</a:t>
            </a:r>
            <a:r>
              <a:rPr lang="en" sz="1100">
                <a:solidFill>
                  <a:srgbClr val="000000"/>
                </a:solidFill>
                <a:latin typeface="Arial"/>
                <a:ea typeface="Arial"/>
                <a:cs typeface="Arial"/>
                <a:sym typeface="Arial"/>
              </a:rPr>
              <a:t>: Heavier products are likely larger packs or bulk formats, which generate more revenue per unit. This aligns with market behavior where larger SKUs typically drive higher gross sales.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Pricing and pack-size synergy</a:t>
            </a:r>
            <a:r>
              <a:rPr lang="en" sz="1100">
                <a:solidFill>
                  <a:srgbClr val="000000"/>
                </a:solidFill>
                <a:latin typeface="Arial"/>
                <a:ea typeface="Arial"/>
                <a:cs typeface="Arial"/>
                <a:sym typeface="Arial"/>
              </a:rPr>
              <a:t>: This trend is often confounded with </a:t>
            </a:r>
            <a:r>
              <a:rPr b="1" lang="en" sz="1100">
                <a:solidFill>
                  <a:srgbClr val="000000"/>
                </a:solidFill>
                <a:latin typeface="Arial"/>
                <a:ea typeface="Arial"/>
                <a:cs typeface="Arial"/>
                <a:sym typeface="Arial"/>
              </a:rPr>
              <a:t>Product_MRP</a:t>
            </a:r>
            <a:r>
              <a:rPr lang="en" sz="1100">
                <a:solidFill>
                  <a:srgbClr val="000000"/>
                </a:solidFill>
                <a:latin typeface="Arial"/>
                <a:ea typeface="Arial"/>
                <a:cs typeface="Arial"/>
                <a:sym typeface="Arial"/>
              </a:rPr>
              <a:t> — heavier items tend to cost more, so unit sales and revenue contributions increase concurrently.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Potential outliers</a:t>
            </a:r>
            <a:r>
              <a:rPr lang="en" sz="1100">
                <a:solidFill>
                  <a:srgbClr val="000000"/>
                </a:solidFill>
                <a:latin typeface="Arial"/>
                <a:ea typeface="Arial"/>
                <a:cs typeface="Arial"/>
                <a:sym typeface="Arial"/>
              </a:rPr>
              <a:t>: The handful of products above 20 in weight with extreme sales values warrant attention — check if they represent promotional events, seasonal items, or data entry artifacts.</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Variance grows with price</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Dispersion widens at higher MRP: some pricey items sell a lot, others much less.</a:t>
            </a:r>
            <a:endParaRPr sz="1100">
              <a:solidFill>
                <a:srgbClr val="000000"/>
              </a:solidFill>
              <a:latin typeface="Arial"/>
              <a:ea typeface="Arial"/>
              <a:cs typeface="Arial"/>
              <a:sym typeface="Arial"/>
            </a:endParaRPr>
          </a:p>
          <a:p>
            <a:pPr indent="0" lvl="0" marL="457200" rtl="0" algn="l">
              <a:spcBef>
                <a:spcPts val="1200"/>
              </a:spcBef>
              <a:spcAft>
                <a:spcPts val="0"/>
              </a:spcAft>
              <a:buNone/>
            </a:pPr>
            <a:r>
              <a:rPr lang="en" sz="1100">
                <a:solidFill>
                  <a:srgbClr val="000000"/>
                </a:solidFill>
                <a:latin typeface="Arial"/>
                <a:ea typeface="Arial"/>
                <a:cs typeface="Arial"/>
                <a:sym typeface="Arial"/>
              </a:rPr>
              <a:t>If Product_Store_Sales_Total is revenue, high MRP driving higher totals is expected.</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000">
              <a:solidFill>
                <a:srgbClr val="000000"/>
              </a:solidFill>
              <a:latin typeface="Arial"/>
              <a:ea typeface="Arial"/>
              <a:cs typeface="Arial"/>
              <a:sym typeface="Arial"/>
            </a:endParaRPr>
          </a:p>
          <a:p>
            <a:pPr indent="0" lvl="0" marL="0" rtl="0" algn="l">
              <a:spcBef>
                <a:spcPts val="0"/>
              </a:spcBef>
              <a:spcAft>
                <a:spcPts val="0"/>
              </a:spcAft>
              <a:buNone/>
            </a:pPr>
            <a:r>
              <a:rPr b="1" lang="en" sz="1000">
                <a:solidFill>
                  <a:srgbClr val="000000"/>
                </a:solidFill>
                <a:latin typeface="Arial"/>
                <a:ea typeface="Arial"/>
                <a:cs typeface="Arial"/>
                <a:sym typeface="Arial"/>
              </a:rPr>
              <a:t>Low performers</a:t>
            </a:r>
            <a:endParaRPr b="1"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b="1" lang="en" sz="1000">
                <a:solidFill>
                  <a:srgbClr val="000000"/>
                </a:solidFill>
                <a:latin typeface="Arial"/>
                <a:ea typeface="Arial"/>
                <a:cs typeface="Arial"/>
                <a:sym typeface="Arial"/>
              </a:rPr>
              <a:t>Breakfast items</a:t>
            </a:r>
            <a:r>
              <a:rPr lang="en" sz="1000">
                <a:solidFill>
                  <a:srgbClr val="000000"/>
                </a:solidFill>
                <a:latin typeface="Arial"/>
                <a:ea typeface="Arial"/>
                <a:cs typeface="Arial"/>
                <a:sym typeface="Arial"/>
              </a:rPr>
              <a:t> and </a:t>
            </a:r>
            <a:r>
              <a:rPr b="1" lang="en" sz="1000">
                <a:solidFill>
                  <a:srgbClr val="000000"/>
                </a:solidFill>
                <a:latin typeface="Arial"/>
                <a:ea typeface="Arial"/>
                <a:cs typeface="Arial"/>
                <a:sym typeface="Arial"/>
              </a:rPr>
              <a:t>Hard Drinks</a:t>
            </a:r>
            <a:r>
              <a:rPr lang="en" sz="1000">
                <a:solidFill>
                  <a:srgbClr val="000000"/>
                </a:solidFill>
                <a:latin typeface="Arial"/>
                <a:ea typeface="Arial"/>
                <a:cs typeface="Arial"/>
                <a:sym typeface="Arial"/>
              </a:rPr>
              <a:t> generate the least revenue. Possible reasons:</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Limited shelf space or SKUs.</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Niche or seasonal demand.</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Price elasticity or lower margin.</a:t>
            </a:r>
            <a:endParaRPr sz="1000">
              <a:solidFill>
                <a:srgbClr val="000000"/>
              </a:solidFill>
              <a:latin typeface="Arial"/>
              <a:ea typeface="Arial"/>
              <a:cs typeface="Arial"/>
              <a:sym typeface="Arial"/>
            </a:endParaRPr>
          </a:p>
          <a:p>
            <a:pPr indent="0" lvl="0" marL="45720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000"/>
              </a:spcBef>
              <a:spcAft>
                <a:spcPts val="1000"/>
              </a:spcAft>
              <a:buNone/>
            </a:pPr>
            <a:r>
              <a:t/>
            </a:r>
            <a:endParaRPr sz="14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